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7" r:id="rId5"/>
    <p:sldId id="260" r:id="rId6"/>
    <p:sldId id="262" r:id="rId7"/>
    <p:sldId id="275" r:id="rId8"/>
    <p:sldId id="280" r:id="rId9"/>
    <p:sldId id="282" r:id="rId10"/>
    <p:sldId id="279" r:id="rId11"/>
    <p:sldId id="284" r:id="rId12"/>
    <p:sldId id="286" r:id="rId13"/>
    <p:sldId id="285" r:id="rId14"/>
    <p:sldId id="287" r:id="rId15"/>
    <p:sldId id="283" r:id="rId16"/>
  </p:sldIdLst>
  <p:sldSz cx="9144000" cy="6858000" type="screen4x3"/>
  <p:notesSz cx="6797675" cy="9928225"/>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CD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280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1" y="0"/>
            <a:ext cx="2945659" cy="496411"/>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4" y="0"/>
            <a:ext cx="2945659" cy="496411"/>
          </a:xfrm>
          <a:prstGeom prst="rect">
            <a:avLst/>
          </a:prstGeom>
        </p:spPr>
        <p:txBody>
          <a:bodyPr vert="horz" lIns="91440" tIns="45720" rIns="91440" bIns="45720" rtlCol="0"/>
          <a:lstStyle>
            <a:lvl1pPr algn="r">
              <a:defRPr sz="1200"/>
            </a:lvl1pPr>
          </a:lstStyle>
          <a:p>
            <a:fld id="{A2FF139B-0961-4466-A7E2-67C502065F95}" type="datetimeFigureOut">
              <a:rPr lang="nl-NL" smtClean="0"/>
              <a:t>25-4-2026</a:t>
            </a:fld>
            <a:endParaRPr lang="nl-NL"/>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1" y="9430091"/>
            <a:ext cx="2945659" cy="496411"/>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4" y="9430091"/>
            <a:ext cx="2945659" cy="496411"/>
          </a:xfrm>
          <a:prstGeom prst="rect">
            <a:avLst/>
          </a:prstGeom>
        </p:spPr>
        <p:txBody>
          <a:bodyPr vert="horz" lIns="91440" tIns="45720" rIns="91440" bIns="45720" rtlCol="0" anchor="b"/>
          <a:lstStyle>
            <a:lvl1pPr algn="r">
              <a:defRPr sz="1200"/>
            </a:lvl1pPr>
          </a:lstStyle>
          <a:p>
            <a:fld id="{E2FC33D6-6AEC-4215-BEC0-6C6FEB843CA0}" type="slidenum">
              <a:rPr lang="nl-NL" smtClean="0"/>
              <a:t>‹nr.›</a:t>
            </a:fld>
            <a:endParaRPr lang="nl-NL"/>
          </a:p>
        </p:txBody>
      </p:sp>
    </p:spTree>
    <p:extLst>
      <p:ext uri="{BB962C8B-B14F-4D97-AF65-F5344CB8AC3E}">
        <p14:creationId xmlns:p14="http://schemas.microsoft.com/office/powerpoint/2010/main" val="2782279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dt" sz="quarter" idx="1"/>
          </p:nvPr>
        </p:nvSpPr>
        <p:spPr>
          <a:noFill/>
        </p:spPr>
        <p:txBody>
          <a:bodyPr/>
          <a:lstStyle>
            <a:lvl1pPr eaLnBrk="0" hangingPunct="0">
              <a:spcBef>
                <a:spcPct val="30000"/>
              </a:spcBef>
              <a:defRPr sz="1200">
                <a:solidFill>
                  <a:schemeClr val="tx1"/>
                </a:solidFill>
                <a:latin typeface="Arial" charset="0"/>
              </a:defRPr>
            </a:lvl1pPr>
            <a:lvl2pPr marL="741363" indent="-284163" eaLnBrk="0" hangingPunct="0">
              <a:spcBef>
                <a:spcPct val="30000"/>
              </a:spcBef>
              <a:defRPr sz="1200">
                <a:solidFill>
                  <a:schemeClr val="tx1"/>
                </a:solidFill>
                <a:latin typeface="Arial" charset="0"/>
              </a:defRPr>
            </a:lvl2pPr>
            <a:lvl3pPr marL="1141413" indent="-227013" eaLnBrk="0" hangingPunct="0">
              <a:spcBef>
                <a:spcPct val="30000"/>
              </a:spcBef>
              <a:defRPr sz="1200">
                <a:solidFill>
                  <a:schemeClr val="tx1"/>
                </a:solidFill>
                <a:latin typeface="Arial" charset="0"/>
              </a:defRPr>
            </a:lvl3pPr>
            <a:lvl4pPr marL="1598613" indent="-227013" eaLnBrk="0" hangingPunct="0">
              <a:spcBef>
                <a:spcPct val="30000"/>
              </a:spcBef>
              <a:defRPr sz="1200">
                <a:solidFill>
                  <a:schemeClr val="tx1"/>
                </a:solidFill>
                <a:latin typeface="Arial" charset="0"/>
              </a:defRPr>
            </a:lvl4pPr>
            <a:lvl5pPr marL="2054225" indent="-227013" eaLnBrk="0" hangingPunct="0">
              <a:spcBef>
                <a:spcPct val="30000"/>
              </a:spcBef>
              <a:defRPr sz="1200">
                <a:solidFill>
                  <a:schemeClr val="tx1"/>
                </a:solidFill>
                <a:latin typeface="Arial" charset="0"/>
              </a:defRPr>
            </a:lvl5pPr>
            <a:lvl6pPr marL="2511425" indent="-227013" eaLnBrk="0" fontAlgn="base" hangingPunct="0">
              <a:spcBef>
                <a:spcPct val="30000"/>
              </a:spcBef>
              <a:spcAft>
                <a:spcPct val="0"/>
              </a:spcAft>
              <a:defRPr sz="1200">
                <a:solidFill>
                  <a:schemeClr val="tx1"/>
                </a:solidFill>
                <a:latin typeface="Arial" charset="0"/>
              </a:defRPr>
            </a:lvl6pPr>
            <a:lvl7pPr marL="2968625" indent="-227013" eaLnBrk="0" fontAlgn="base" hangingPunct="0">
              <a:spcBef>
                <a:spcPct val="30000"/>
              </a:spcBef>
              <a:spcAft>
                <a:spcPct val="0"/>
              </a:spcAft>
              <a:defRPr sz="1200">
                <a:solidFill>
                  <a:schemeClr val="tx1"/>
                </a:solidFill>
                <a:latin typeface="Arial" charset="0"/>
              </a:defRPr>
            </a:lvl7pPr>
            <a:lvl8pPr marL="3425825" indent="-227013" eaLnBrk="0" fontAlgn="base" hangingPunct="0">
              <a:spcBef>
                <a:spcPct val="30000"/>
              </a:spcBef>
              <a:spcAft>
                <a:spcPct val="0"/>
              </a:spcAft>
              <a:defRPr sz="1200">
                <a:solidFill>
                  <a:schemeClr val="tx1"/>
                </a:solidFill>
                <a:latin typeface="Arial" charset="0"/>
              </a:defRPr>
            </a:lvl8pPr>
            <a:lvl9pPr marL="3883025" indent="-22701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3D5FEED-89FD-44C6-9BE9-AE9D64970CA5}" type="datetime1">
              <a:rPr lang="nl-NL" altLang="nl-NL" smtClean="0"/>
              <a:pPr eaLnBrk="1" hangingPunct="1">
                <a:spcBef>
                  <a:spcPct val="0"/>
                </a:spcBef>
              </a:pPr>
              <a:t>25-4-2026</a:t>
            </a:fld>
            <a:endParaRPr lang="nl-NL" altLang="nl-NL"/>
          </a:p>
        </p:txBody>
      </p:sp>
      <p:sp>
        <p:nvSpPr>
          <p:cNvPr id="31747" name="Rectangle 6"/>
          <p:cNvSpPr>
            <a:spLocks noGrp="1" noChangeArrowheads="1"/>
          </p:cNvSpPr>
          <p:nvPr>
            <p:ph type="ftr" sz="quarter" idx="4"/>
          </p:nvPr>
        </p:nvSpPr>
        <p:spPr>
          <a:noFill/>
        </p:spPr>
        <p:txBody>
          <a:bodyPr/>
          <a:lstStyle>
            <a:lvl1pPr eaLnBrk="0" hangingPunct="0">
              <a:spcBef>
                <a:spcPct val="30000"/>
              </a:spcBef>
              <a:defRPr sz="1200">
                <a:solidFill>
                  <a:schemeClr val="tx1"/>
                </a:solidFill>
                <a:latin typeface="Arial" charset="0"/>
              </a:defRPr>
            </a:lvl1pPr>
            <a:lvl2pPr marL="741363" indent="-284163" eaLnBrk="0" hangingPunct="0">
              <a:spcBef>
                <a:spcPct val="30000"/>
              </a:spcBef>
              <a:defRPr sz="1200">
                <a:solidFill>
                  <a:schemeClr val="tx1"/>
                </a:solidFill>
                <a:latin typeface="Arial" charset="0"/>
              </a:defRPr>
            </a:lvl2pPr>
            <a:lvl3pPr marL="1141413" indent="-227013" eaLnBrk="0" hangingPunct="0">
              <a:spcBef>
                <a:spcPct val="30000"/>
              </a:spcBef>
              <a:defRPr sz="1200">
                <a:solidFill>
                  <a:schemeClr val="tx1"/>
                </a:solidFill>
                <a:latin typeface="Arial" charset="0"/>
              </a:defRPr>
            </a:lvl3pPr>
            <a:lvl4pPr marL="1598613" indent="-227013" eaLnBrk="0" hangingPunct="0">
              <a:spcBef>
                <a:spcPct val="30000"/>
              </a:spcBef>
              <a:defRPr sz="1200">
                <a:solidFill>
                  <a:schemeClr val="tx1"/>
                </a:solidFill>
                <a:latin typeface="Arial" charset="0"/>
              </a:defRPr>
            </a:lvl4pPr>
            <a:lvl5pPr marL="2054225" indent="-227013" eaLnBrk="0" hangingPunct="0">
              <a:spcBef>
                <a:spcPct val="30000"/>
              </a:spcBef>
              <a:defRPr sz="1200">
                <a:solidFill>
                  <a:schemeClr val="tx1"/>
                </a:solidFill>
                <a:latin typeface="Arial" charset="0"/>
              </a:defRPr>
            </a:lvl5pPr>
            <a:lvl6pPr marL="2511425" indent="-227013" eaLnBrk="0" fontAlgn="base" hangingPunct="0">
              <a:spcBef>
                <a:spcPct val="30000"/>
              </a:spcBef>
              <a:spcAft>
                <a:spcPct val="0"/>
              </a:spcAft>
              <a:defRPr sz="1200">
                <a:solidFill>
                  <a:schemeClr val="tx1"/>
                </a:solidFill>
                <a:latin typeface="Arial" charset="0"/>
              </a:defRPr>
            </a:lvl6pPr>
            <a:lvl7pPr marL="2968625" indent="-227013" eaLnBrk="0" fontAlgn="base" hangingPunct="0">
              <a:spcBef>
                <a:spcPct val="30000"/>
              </a:spcBef>
              <a:spcAft>
                <a:spcPct val="0"/>
              </a:spcAft>
              <a:defRPr sz="1200">
                <a:solidFill>
                  <a:schemeClr val="tx1"/>
                </a:solidFill>
                <a:latin typeface="Arial" charset="0"/>
              </a:defRPr>
            </a:lvl7pPr>
            <a:lvl8pPr marL="3425825" indent="-227013" eaLnBrk="0" fontAlgn="base" hangingPunct="0">
              <a:spcBef>
                <a:spcPct val="30000"/>
              </a:spcBef>
              <a:spcAft>
                <a:spcPct val="0"/>
              </a:spcAft>
              <a:defRPr sz="1200">
                <a:solidFill>
                  <a:schemeClr val="tx1"/>
                </a:solidFill>
                <a:latin typeface="Arial" charset="0"/>
              </a:defRPr>
            </a:lvl8pPr>
            <a:lvl9pPr marL="3883025" indent="-227013"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nl-NL" altLang="nl-NL"/>
              <a:t>Meerjarenbeleidsplan 2016-2019 'Zien en gezien worden' - Gehandicaptensport Nederland - december 2014</a:t>
            </a:r>
          </a:p>
        </p:txBody>
      </p:sp>
      <p:sp>
        <p:nvSpPr>
          <p:cNvPr id="3174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1363" indent="-284163" eaLnBrk="0" hangingPunct="0">
              <a:spcBef>
                <a:spcPct val="30000"/>
              </a:spcBef>
              <a:defRPr sz="1200">
                <a:solidFill>
                  <a:schemeClr val="tx1"/>
                </a:solidFill>
                <a:latin typeface="Arial" charset="0"/>
              </a:defRPr>
            </a:lvl2pPr>
            <a:lvl3pPr marL="1141413" indent="-227013" eaLnBrk="0" hangingPunct="0">
              <a:spcBef>
                <a:spcPct val="30000"/>
              </a:spcBef>
              <a:defRPr sz="1200">
                <a:solidFill>
                  <a:schemeClr val="tx1"/>
                </a:solidFill>
                <a:latin typeface="Arial" charset="0"/>
              </a:defRPr>
            </a:lvl3pPr>
            <a:lvl4pPr marL="1598613" indent="-227013" eaLnBrk="0" hangingPunct="0">
              <a:spcBef>
                <a:spcPct val="30000"/>
              </a:spcBef>
              <a:defRPr sz="1200">
                <a:solidFill>
                  <a:schemeClr val="tx1"/>
                </a:solidFill>
                <a:latin typeface="Arial" charset="0"/>
              </a:defRPr>
            </a:lvl4pPr>
            <a:lvl5pPr marL="2054225" indent="-227013" eaLnBrk="0" hangingPunct="0">
              <a:spcBef>
                <a:spcPct val="30000"/>
              </a:spcBef>
              <a:defRPr sz="1200">
                <a:solidFill>
                  <a:schemeClr val="tx1"/>
                </a:solidFill>
                <a:latin typeface="Arial" charset="0"/>
              </a:defRPr>
            </a:lvl5pPr>
            <a:lvl6pPr marL="2511425" indent="-227013" eaLnBrk="0" fontAlgn="base" hangingPunct="0">
              <a:spcBef>
                <a:spcPct val="30000"/>
              </a:spcBef>
              <a:spcAft>
                <a:spcPct val="0"/>
              </a:spcAft>
              <a:defRPr sz="1200">
                <a:solidFill>
                  <a:schemeClr val="tx1"/>
                </a:solidFill>
                <a:latin typeface="Arial" charset="0"/>
              </a:defRPr>
            </a:lvl6pPr>
            <a:lvl7pPr marL="2968625" indent="-227013" eaLnBrk="0" fontAlgn="base" hangingPunct="0">
              <a:spcBef>
                <a:spcPct val="30000"/>
              </a:spcBef>
              <a:spcAft>
                <a:spcPct val="0"/>
              </a:spcAft>
              <a:defRPr sz="1200">
                <a:solidFill>
                  <a:schemeClr val="tx1"/>
                </a:solidFill>
                <a:latin typeface="Arial" charset="0"/>
              </a:defRPr>
            </a:lvl7pPr>
            <a:lvl8pPr marL="3425825" indent="-227013" eaLnBrk="0" fontAlgn="base" hangingPunct="0">
              <a:spcBef>
                <a:spcPct val="30000"/>
              </a:spcBef>
              <a:spcAft>
                <a:spcPct val="0"/>
              </a:spcAft>
              <a:defRPr sz="1200">
                <a:solidFill>
                  <a:schemeClr val="tx1"/>
                </a:solidFill>
                <a:latin typeface="Arial" charset="0"/>
              </a:defRPr>
            </a:lvl8pPr>
            <a:lvl9pPr marL="3883025" indent="-227013"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144FADD-911D-47D2-B6D2-793EC1BCFD7A}" type="slidenum">
              <a:rPr lang="nl-NL" altLang="nl-NL" smtClean="0"/>
              <a:pPr eaLnBrk="1" hangingPunct="1">
                <a:spcBef>
                  <a:spcPct val="0"/>
                </a:spcBef>
              </a:pPr>
              <a:t>1</a:t>
            </a:fld>
            <a:endParaRPr lang="nl-NL" altLang="nl-NL"/>
          </a:p>
        </p:txBody>
      </p:sp>
      <p:sp>
        <p:nvSpPr>
          <p:cNvPr id="31749" name="Rectangle 2"/>
          <p:cNvSpPr>
            <a:spLocks noGrp="1" noRot="1" noChangeAspect="1" noChangeArrowheads="1" noTextEdit="1"/>
          </p:cNvSpPr>
          <p:nvPr>
            <p:ph type="sldImg"/>
          </p:nvPr>
        </p:nvSpPr>
        <p:spPr>
          <a:xfrm>
            <a:off x="919163" y="744538"/>
            <a:ext cx="4962525" cy="3722687"/>
          </a:xfrm>
          <a:ln/>
        </p:spPr>
      </p:sp>
      <p:sp>
        <p:nvSpPr>
          <p:cNvPr id="31750" name="Rectangle 3"/>
          <p:cNvSpPr>
            <a:spLocks noGrp="1" noChangeArrowheads="1"/>
          </p:cNvSpPr>
          <p:nvPr>
            <p:ph type="body" idx="1"/>
          </p:nvPr>
        </p:nvSpPr>
        <p:spPr>
          <a:noFill/>
        </p:spPr>
        <p:txBody>
          <a:bodyPr/>
          <a:lstStyle/>
          <a:p>
            <a:pPr eaLnBrk="1" hangingPunct="1"/>
            <a:endParaRPr lang="nl-NL" altLang="nl-NL"/>
          </a:p>
        </p:txBody>
      </p:sp>
    </p:spTree>
    <p:extLst>
      <p:ext uri="{BB962C8B-B14F-4D97-AF65-F5344CB8AC3E}">
        <p14:creationId xmlns:p14="http://schemas.microsoft.com/office/powerpoint/2010/main" val="1072188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E2FC33D6-6AEC-4215-BEC0-6C6FEB843CA0}" type="slidenum">
              <a:rPr lang="nl-NL" smtClean="0"/>
              <a:t>4</a:t>
            </a:fld>
            <a:endParaRPr lang="nl-NL"/>
          </a:p>
        </p:txBody>
      </p:sp>
    </p:spTree>
    <p:extLst>
      <p:ext uri="{BB962C8B-B14F-4D97-AF65-F5344CB8AC3E}">
        <p14:creationId xmlns:p14="http://schemas.microsoft.com/office/powerpoint/2010/main" val="3852793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74995F4E-049C-48EB-9BFC-A065BD07C6CC}" type="datetimeFigureOut">
              <a:rPr lang="nl-NL" smtClean="0"/>
              <a:t>25-4-2026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4066839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74995F4E-049C-48EB-9BFC-A065BD07C6CC}" type="datetimeFigureOut">
              <a:rPr lang="nl-NL" smtClean="0"/>
              <a:t>25-4-2026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1995373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74995F4E-049C-48EB-9BFC-A065BD07C6CC}" type="datetimeFigureOut">
              <a:rPr lang="nl-NL" smtClean="0"/>
              <a:t>25-4-2026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1123948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74995F4E-049C-48EB-9BFC-A065BD07C6CC}" type="datetimeFigureOut">
              <a:rPr lang="nl-NL" smtClean="0"/>
              <a:t>25-4-2026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253806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74995F4E-049C-48EB-9BFC-A065BD07C6CC}" type="datetimeFigureOut">
              <a:rPr lang="nl-NL" smtClean="0"/>
              <a:t>25-4-2026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2539809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74995F4E-049C-48EB-9BFC-A065BD07C6CC}" type="datetimeFigureOut">
              <a:rPr lang="nl-NL" smtClean="0"/>
              <a:t>25-4-2026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1564275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74995F4E-049C-48EB-9BFC-A065BD07C6CC}" type="datetimeFigureOut">
              <a:rPr lang="nl-NL" smtClean="0"/>
              <a:t>25-4-2026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539846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74995F4E-049C-48EB-9BFC-A065BD07C6CC}" type="datetimeFigureOut">
              <a:rPr lang="nl-NL" smtClean="0"/>
              <a:t>25-4-2026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2900750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4995F4E-049C-48EB-9BFC-A065BD07C6CC}" type="datetimeFigureOut">
              <a:rPr lang="nl-NL" smtClean="0"/>
              <a:t>25-4-2026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2836253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74995F4E-049C-48EB-9BFC-A065BD07C6CC}" type="datetimeFigureOut">
              <a:rPr lang="nl-NL" smtClean="0"/>
              <a:t>25-4-2026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1905107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74995F4E-049C-48EB-9BFC-A065BD07C6CC}" type="datetimeFigureOut">
              <a:rPr lang="nl-NL" smtClean="0"/>
              <a:t>25-4-2026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8824238-6B59-486B-BF67-9900F65CB657}" type="slidenum">
              <a:rPr lang="nl-NL" smtClean="0"/>
              <a:t>‹nr.›</a:t>
            </a:fld>
            <a:endParaRPr lang="nl-NL"/>
          </a:p>
        </p:txBody>
      </p:sp>
    </p:spTree>
    <p:extLst>
      <p:ext uri="{BB962C8B-B14F-4D97-AF65-F5344CB8AC3E}">
        <p14:creationId xmlns:p14="http://schemas.microsoft.com/office/powerpoint/2010/main" val="2693012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995F4E-049C-48EB-9BFC-A065BD07C6CC}" type="datetimeFigureOut">
              <a:rPr lang="nl-NL" smtClean="0"/>
              <a:t>25-4-2026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24238-6B59-486B-BF67-9900F65CB657}" type="slidenum">
              <a:rPr lang="nl-NL" smtClean="0"/>
              <a:t>‹nr.›</a:t>
            </a:fld>
            <a:endParaRPr lang="nl-NL"/>
          </a:p>
        </p:txBody>
      </p:sp>
    </p:spTree>
    <p:extLst>
      <p:ext uri="{BB962C8B-B14F-4D97-AF65-F5344CB8AC3E}">
        <p14:creationId xmlns:p14="http://schemas.microsoft.com/office/powerpoint/2010/main" val="216387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467544" y="692696"/>
            <a:ext cx="5761038" cy="1584325"/>
          </a:xfrm>
          <a:prstGeom prst="roundRect">
            <a:avLst>
              <a:gd name="adj" fmla="val 5111"/>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b="1" dirty="0">
                <a:solidFill>
                  <a:schemeClr val="bg1"/>
                </a:solidFill>
                <a:latin typeface="Calibri" pitchFamily="34" charset="0"/>
                <a:ea typeface="MS PGothic" pitchFamily="34" charset="-128"/>
              </a:rPr>
              <a:t>De Brug provincie Groningen</a:t>
            </a:r>
          </a:p>
        </p:txBody>
      </p:sp>
      <p:sp>
        <p:nvSpPr>
          <p:cNvPr id="2051" name="AutoShape 3"/>
          <p:cNvSpPr>
            <a:spLocks noChangeArrowheads="1"/>
          </p:cNvSpPr>
          <p:nvPr/>
        </p:nvSpPr>
        <p:spPr bwMode="auto">
          <a:xfrm>
            <a:off x="2868404" y="2492374"/>
            <a:ext cx="5940425" cy="1584325"/>
          </a:xfrm>
          <a:prstGeom prst="roundRect">
            <a:avLst>
              <a:gd name="adj" fmla="val 6912"/>
            </a:avLst>
          </a:prstGeom>
          <a:solidFill>
            <a:schemeClr val="accent1">
              <a:lumMod val="40000"/>
              <a:lumOff val="6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b="1" dirty="0">
                <a:solidFill>
                  <a:schemeClr val="bg1"/>
                </a:solidFill>
                <a:latin typeface="Calibri" pitchFamily="34" charset="0"/>
                <a:ea typeface="MS PGothic" pitchFamily="34" charset="-128"/>
              </a:rPr>
              <a:t>Strategisch Fundament</a:t>
            </a:r>
          </a:p>
        </p:txBody>
      </p:sp>
      <p:sp>
        <p:nvSpPr>
          <p:cNvPr id="2052" name="AutoShape 11"/>
          <p:cNvSpPr>
            <a:spLocks noChangeArrowheads="1"/>
          </p:cNvSpPr>
          <p:nvPr/>
        </p:nvSpPr>
        <p:spPr bwMode="auto">
          <a:xfrm>
            <a:off x="539750" y="5300663"/>
            <a:ext cx="8280400" cy="720725"/>
          </a:xfrm>
          <a:prstGeom prst="roundRect">
            <a:avLst>
              <a:gd name="adj" fmla="val 10523"/>
            </a:avLst>
          </a:prstGeom>
          <a:solidFill>
            <a:schemeClr val="accent1">
              <a:lumMod val="40000"/>
              <a:lumOff val="60000"/>
            </a:schemeClr>
          </a:solidFill>
          <a:ln w="9525">
            <a:solidFill>
              <a:schemeClr val="accent1">
                <a:lumMod val="40000"/>
                <a:lumOff val="60000"/>
              </a:schemeClr>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000" b="1" dirty="0">
                <a:solidFill>
                  <a:schemeClr val="bg1"/>
                </a:solidFill>
                <a:latin typeface="Calibri" pitchFamily="34" charset="0"/>
                <a:ea typeface="MS PGothic" pitchFamily="34" charset="-128"/>
              </a:rPr>
              <a:t>7 maart 2022</a:t>
            </a:r>
          </a:p>
        </p:txBody>
      </p:sp>
      <p:sp>
        <p:nvSpPr>
          <p:cNvPr id="2053" name="AutoShape 12"/>
          <p:cNvSpPr>
            <a:spLocks noChangeArrowheads="1"/>
          </p:cNvSpPr>
          <p:nvPr/>
        </p:nvSpPr>
        <p:spPr bwMode="auto">
          <a:xfrm>
            <a:off x="539750" y="4292600"/>
            <a:ext cx="8280400" cy="792163"/>
          </a:xfrm>
          <a:prstGeom prst="roundRect">
            <a:avLst>
              <a:gd name="adj" fmla="val 10523"/>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i="1" dirty="0">
                <a:solidFill>
                  <a:schemeClr val="bg1"/>
                </a:solidFill>
                <a:latin typeface="Calibri" pitchFamily="34" charset="0"/>
              </a:rPr>
              <a:t>‘</a:t>
            </a:r>
            <a:r>
              <a:rPr lang="nl-NL" sz="2400" dirty="0">
                <a:solidFill>
                  <a:schemeClr val="bg1"/>
                </a:solidFill>
              </a:rPr>
              <a:t>‘Ook jij bent </a:t>
            </a:r>
            <a:r>
              <a:rPr lang="nl-NL" sz="2400" dirty="0" err="1">
                <a:solidFill>
                  <a:schemeClr val="bg1"/>
                </a:solidFill>
              </a:rPr>
              <a:t>on-beperkt</a:t>
            </a:r>
            <a:r>
              <a:rPr lang="nl-NL" sz="2400" dirty="0">
                <a:solidFill>
                  <a:schemeClr val="bg1"/>
                </a:solidFill>
              </a:rPr>
              <a:t> een held!’</a:t>
            </a:r>
            <a:r>
              <a:rPr lang="nl-NL" altLang="nl-NL" sz="2400" b="1" i="1" dirty="0">
                <a:solidFill>
                  <a:schemeClr val="bg1"/>
                </a:solidFill>
                <a:latin typeface="Calibri" pitchFamily="34" charset="0"/>
              </a:rPr>
              <a:t>’</a:t>
            </a:r>
          </a:p>
        </p:txBody>
      </p:sp>
      <p:pic>
        <p:nvPicPr>
          <p:cNvPr id="1026" name="Afbeelding 2" descr="Beschrijving: C:\Users\Siemon\AppData\Local\Microsoft\Windows\Temporary Internet Files\Content.Outlook\MACHMEOL\De Brug logo 7 cm (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2" y="836712"/>
            <a:ext cx="1944216" cy="122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Afgeronde rechthoek 3"/>
          <p:cNvSpPr/>
          <p:nvPr/>
        </p:nvSpPr>
        <p:spPr>
          <a:xfrm>
            <a:off x="467544" y="2492373"/>
            <a:ext cx="2304256" cy="1584325"/>
          </a:xfrm>
          <a:prstGeom prst="roundRect">
            <a:avLst/>
          </a:prstGeom>
          <a:blipFill>
            <a:blip r:embed="rId4"/>
            <a:stretch>
              <a:fillRect/>
            </a:stretch>
          </a:blip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597397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50825" y="115888"/>
            <a:ext cx="6192838" cy="360362"/>
          </a:xfrm>
          <a:prstGeom prst="roundRect">
            <a:avLst>
              <a:gd name="adj" fmla="val 20704"/>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Ambities</a:t>
            </a:r>
          </a:p>
        </p:txBody>
      </p:sp>
      <p:sp>
        <p:nvSpPr>
          <p:cNvPr id="5" name="AutoShape 3"/>
          <p:cNvSpPr>
            <a:spLocks noChangeArrowheads="1"/>
          </p:cNvSpPr>
          <p:nvPr/>
        </p:nvSpPr>
        <p:spPr bwMode="auto">
          <a:xfrm>
            <a:off x="1475191" y="5589240"/>
            <a:ext cx="6985241" cy="1008112"/>
          </a:xfrm>
          <a:prstGeom prst="roundRect">
            <a:avLst>
              <a:gd name="adj" fmla="val 23787"/>
            </a:avLst>
          </a:prstGeom>
          <a:solidFill>
            <a:schemeClr val="accent1">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Bij De Brug zijn we samen verantwoordelijk.</a:t>
            </a:r>
          </a:p>
        </p:txBody>
      </p:sp>
      <p:sp>
        <p:nvSpPr>
          <p:cNvPr id="2" name="Afgeronde rechthoek 1"/>
          <p:cNvSpPr/>
          <p:nvPr/>
        </p:nvSpPr>
        <p:spPr>
          <a:xfrm>
            <a:off x="250825" y="1052736"/>
            <a:ext cx="8209607" cy="4464496"/>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Dit betekent voor de regio:</a:t>
            </a:r>
          </a:p>
          <a:p>
            <a:pPr marL="514350" indent="-285750">
              <a:buFont typeface="Wingdings" panose="05000000000000000000" pitchFamily="2" charset="2"/>
              <a:buChar char="§"/>
              <a:defRPr/>
            </a:pPr>
            <a:r>
              <a:rPr lang="nl-NL" i="1" dirty="0">
                <a:solidFill>
                  <a:schemeClr val="tx2"/>
                </a:solidFill>
                <a:latin typeface="Calibri" pitchFamily="34" charset="0"/>
              </a:rPr>
              <a:t>De regio verzorgt de wekelijkse sport, spel en vrijetijdsbesteding dicht bij huis. </a:t>
            </a:r>
          </a:p>
          <a:p>
            <a:pPr marL="514350" indent="-285750">
              <a:buFont typeface="Wingdings" panose="05000000000000000000" pitchFamily="2" charset="2"/>
              <a:buChar char="§"/>
              <a:defRPr/>
            </a:pPr>
            <a:r>
              <a:rPr lang="nl-NL" i="1" dirty="0">
                <a:solidFill>
                  <a:schemeClr val="tx2"/>
                </a:solidFill>
                <a:latin typeface="Calibri" pitchFamily="34" charset="0"/>
              </a:rPr>
              <a:t>De regio is de vangnet voor sporters die niet kunnen deelnemer aan G-teams.</a:t>
            </a:r>
          </a:p>
          <a:p>
            <a:pPr marL="514350" indent="-285750">
              <a:buFont typeface="Wingdings" panose="05000000000000000000" pitchFamily="2" charset="2"/>
              <a:buChar char="§"/>
              <a:defRPr/>
            </a:pPr>
            <a:r>
              <a:rPr lang="nl-NL" i="1" dirty="0">
                <a:solidFill>
                  <a:schemeClr val="tx2"/>
                </a:solidFill>
                <a:latin typeface="Calibri" pitchFamily="34" charset="0"/>
              </a:rPr>
              <a:t>Het nauwlettend volgen wat de deelnemers en vrijwilligers en van vinden     (tevredenheidsonderzoeken).</a:t>
            </a:r>
          </a:p>
          <a:p>
            <a:pPr marL="514350" indent="-285750">
              <a:buFont typeface="Wingdings" panose="05000000000000000000" pitchFamily="2" charset="2"/>
              <a:buChar char="§"/>
              <a:defRPr/>
            </a:pPr>
            <a:r>
              <a:rPr lang="nl-NL" i="1" dirty="0">
                <a:solidFill>
                  <a:schemeClr val="tx2"/>
                </a:solidFill>
                <a:latin typeface="Calibri" pitchFamily="34" charset="0"/>
              </a:rPr>
              <a:t>Dat zij goede contacten heeft met regulier en sportverenigingen en de gemeente(n). </a:t>
            </a:r>
          </a:p>
          <a:p>
            <a:pPr marL="514350" indent="-285750">
              <a:buFont typeface="Wingdings" panose="05000000000000000000" pitchFamily="2" charset="2"/>
              <a:buChar char="§"/>
              <a:defRPr/>
            </a:pPr>
            <a:r>
              <a:rPr lang="nl-NL" i="1" dirty="0">
                <a:solidFill>
                  <a:schemeClr val="tx2"/>
                </a:solidFill>
                <a:latin typeface="Calibri" pitchFamily="34" charset="0"/>
              </a:rPr>
              <a:t>Weet om te gaan met krimp: meer met minder. </a:t>
            </a:r>
          </a:p>
          <a:p>
            <a:pPr marL="514350" indent="-285750">
              <a:buFont typeface="Wingdings" panose="05000000000000000000" pitchFamily="2" charset="2"/>
              <a:buChar char="§"/>
              <a:defRPr/>
            </a:pPr>
            <a:r>
              <a:rPr lang="nl-NL" i="1" dirty="0">
                <a:solidFill>
                  <a:schemeClr val="tx2"/>
                </a:solidFill>
                <a:latin typeface="Calibri" pitchFamily="34" charset="0"/>
              </a:rPr>
              <a:t>Zorgt voor duurzaamheid en continuïteit. </a:t>
            </a:r>
          </a:p>
          <a:p>
            <a:pPr marL="514350" indent="-285750">
              <a:buFont typeface="Wingdings" panose="05000000000000000000" pitchFamily="2" charset="2"/>
              <a:buChar char="§"/>
              <a:defRPr/>
            </a:pPr>
            <a:r>
              <a:rPr lang="nl-NL" i="1" dirty="0">
                <a:solidFill>
                  <a:schemeClr val="tx2"/>
                </a:solidFill>
                <a:latin typeface="Calibri" pitchFamily="34" charset="0"/>
              </a:rPr>
              <a:t>Zorgt voor een veilig (sport)klimaat, met aandacht voor richtlijnen seksuele intimidatie, vertrouwens(contact)persoon, VOG-aanvraag. </a:t>
            </a:r>
          </a:p>
          <a:p>
            <a:pPr marL="514350" indent="-285750">
              <a:buFont typeface="Wingdings" panose="05000000000000000000" pitchFamily="2" charset="2"/>
              <a:buChar char="§"/>
              <a:defRPr/>
            </a:pPr>
            <a:r>
              <a:rPr lang="nl-NL" i="1" dirty="0">
                <a:solidFill>
                  <a:schemeClr val="tx2"/>
                </a:solidFill>
                <a:latin typeface="Calibri" pitchFamily="34" charset="0"/>
              </a:rPr>
              <a:t>De regio heeft zorgvuldig het vrijwilligersbeleid beschreven en evalueert dit regelmatig. De protocollen en processen zijn beschreven en uitgevoerd.</a:t>
            </a:r>
          </a:p>
        </p:txBody>
      </p:sp>
      <p:sp>
        <p:nvSpPr>
          <p:cNvPr id="11" name="AutoShape 3"/>
          <p:cNvSpPr>
            <a:spLocks noChangeArrowheads="1"/>
          </p:cNvSpPr>
          <p:nvPr/>
        </p:nvSpPr>
        <p:spPr bwMode="auto">
          <a:xfrm>
            <a:off x="250825" y="547688"/>
            <a:ext cx="6192838" cy="360362"/>
          </a:xfrm>
          <a:prstGeom prst="roundRect">
            <a:avLst>
              <a:gd name="adj" fmla="val 23787"/>
            </a:avLst>
          </a:prstGeom>
          <a:solidFill>
            <a:schemeClr val="accent1">
              <a:lumMod val="60000"/>
              <a:lumOff val="40000"/>
            </a:schemeClr>
          </a:solidFill>
          <a:ln>
            <a:solidFill>
              <a:schemeClr val="accent1">
                <a:lumMod val="60000"/>
                <a:lumOff val="40000"/>
              </a:schemeClr>
            </a:solid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Uitgaande van de regio</a:t>
            </a:r>
          </a:p>
        </p:txBody>
      </p:sp>
      <p:pic>
        <p:nvPicPr>
          <p:cNvPr id="8" name="Afbeelding 2" descr="Beschrijving: C:\Users\Siemon\AppData\Local\Microsoft\Windows\Temporary Internet Files\Content.Outlook\MACHMEOL\De Brug logo 7 cm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15888"/>
            <a:ext cx="1440160" cy="936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8114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50825" y="115888"/>
            <a:ext cx="6192838" cy="360362"/>
          </a:xfrm>
          <a:prstGeom prst="roundRect">
            <a:avLst>
              <a:gd name="adj" fmla="val 20704"/>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Ambities</a:t>
            </a:r>
          </a:p>
        </p:txBody>
      </p:sp>
      <p:sp>
        <p:nvSpPr>
          <p:cNvPr id="11" name="Afgeronde rechthoek 10"/>
          <p:cNvSpPr/>
          <p:nvPr/>
        </p:nvSpPr>
        <p:spPr>
          <a:xfrm>
            <a:off x="275944" y="1052736"/>
            <a:ext cx="8209607" cy="4608512"/>
          </a:xfrm>
          <a:prstGeom prst="round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Dit betekent voor de </a:t>
            </a:r>
            <a:r>
              <a:rPr lang="nl-NL" sz="2000" b="1" dirty="0" err="1">
                <a:solidFill>
                  <a:schemeClr val="tx2"/>
                </a:solidFill>
              </a:rPr>
              <a:t>De</a:t>
            </a:r>
            <a:r>
              <a:rPr lang="nl-NL" sz="2000" b="1" dirty="0">
                <a:solidFill>
                  <a:schemeClr val="tx2"/>
                </a:solidFill>
              </a:rPr>
              <a:t> Brug provincie Groningen:</a:t>
            </a:r>
          </a:p>
          <a:p>
            <a:pPr marL="514350" indent="-285750">
              <a:buFont typeface="Wingdings" panose="05000000000000000000" pitchFamily="2" charset="2"/>
              <a:buChar char="§"/>
              <a:defRPr/>
            </a:pPr>
            <a:r>
              <a:rPr lang="nl-NL" i="1" dirty="0">
                <a:solidFill>
                  <a:schemeClr val="tx2"/>
                </a:solidFill>
                <a:latin typeface="Calibri" pitchFamily="34" charset="0"/>
              </a:rPr>
              <a:t>Een sterk en krachtig netwerk bieden in en rond de regionale afdelingen.</a:t>
            </a:r>
            <a:endParaRPr lang="nl-NL" altLang="nl-NL" i="1" dirty="0">
              <a:solidFill>
                <a:schemeClr val="tx2"/>
              </a:solidFill>
              <a:latin typeface="Calibri" pitchFamily="34" charset="0"/>
            </a:endParaRPr>
          </a:p>
          <a:p>
            <a:pPr marL="514350" indent="-285750">
              <a:buFont typeface="Wingdings" panose="05000000000000000000" pitchFamily="2" charset="2"/>
              <a:buChar char="§"/>
              <a:defRPr/>
            </a:pPr>
            <a:r>
              <a:rPr lang="nl-NL" altLang="nl-NL" i="1" dirty="0">
                <a:solidFill>
                  <a:schemeClr val="tx2"/>
                </a:solidFill>
                <a:latin typeface="Calibri" pitchFamily="34" charset="0"/>
              </a:rPr>
              <a:t>Een  overzichtelijk, herkenbaar en samenhangend ondersteuningspakket van producten en diensten aanbieden afgestemd op de behoeften van de deelnemers, vrijwilligers en bestuursleden van De Brug provincie Groningen.</a:t>
            </a:r>
          </a:p>
          <a:p>
            <a:pPr marL="514350" indent="-285750">
              <a:buFont typeface="Wingdings" panose="05000000000000000000" pitchFamily="2" charset="2"/>
              <a:buChar char="§"/>
              <a:defRPr/>
            </a:pPr>
            <a:r>
              <a:rPr lang="nl-NL" i="1" dirty="0">
                <a:solidFill>
                  <a:schemeClr val="tx2"/>
                </a:solidFill>
                <a:latin typeface="Calibri" pitchFamily="34" charset="0"/>
              </a:rPr>
              <a:t>Een goed bereikbaar en herkenbaar loket bewerkstelligen, welke adviseert en doorverwijst. </a:t>
            </a:r>
          </a:p>
          <a:p>
            <a:pPr marL="514350" indent="-285750">
              <a:buFont typeface="Wingdings" panose="05000000000000000000" pitchFamily="2" charset="2"/>
              <a:buChar char="§"/>
              <a:defRPr/>
            </a:pPr>
            <a:r>
              <a:rPr lang="nl-NL" i="1" dirty="0">
                <a:solidFill>
                  <a:schemeClr val="tx2"/>
                </a:solidFill>
                <a:latin typeface="Calibri" pitchFamily="34" charset="0"/>
              </a:rPr>
              <a:t>Duidelijke kaders en randvoorwaarden bieden voor de (door)ontwikkeling van de aangesloten regionale afdelingen die door De Brug provincie Groningen worden vertegenwoordigd. Instrumenten hiervoor zijn: collegiale bezoeken, uitwisseling van ervaringen, opleiding/nascholing, workshops en themabijeenkomsten.</a:t>
            </a:r>
          </a:p>
          <a:p>
            <a:pPr marL="514350" indent="-285750">
              <a:buFont typeface="Wingdings" panose="05000000000000000000" pitchFamily="2" charset="2"/>
              <a:buChar char="§"/>
              <a:defRPr/>
            </a:pPr>
            <a:r>
              <a:rPr lang="nl-NL" i="1" dirty="0">
                <a:solidFill>
                  <a:schemeClr val="tx2"/>
                </a:solidFill>
                <a:latin typeface="Calibri" pitchFamily="34" charset="0"/>
              </a:rPr>
              <a:t>Een open toegangspoort bieden voor iedereen die voor normalisatie en integratie van gehandicaptensport staat.</a:t>
            </a:r>
          </a:p>
          <a:p>
            <a:pPr marL="514350" indent="-285750">
              <a:buFont typeface="Wingdings" panose="05000000000000000000" pitchFamily="2" charset="2"/>
              <a:buChar char="§"/>
              <a:defRPr/>
            </a:pPr>
            <a:r>
              <a:rPr lang="nl-NL" i="1" dirty="0">
                <a:solidFill>
                  <a:schemeClr val="tx2"/>
                </a:solidFill>
                <a:latin typeface="Calibri" pitchFamily="34" charset="0"/>
              </a:rPr>
              <a:t>Biedt een platform voor regio’s om daar van en met elkaar te leren.</a:t>
            </a:r>
          </a:p>
        </p:txBody>
      </p:sp>
      <p:sp>
        <p:nvSpPr>
          <p:cNvPr id="6" name="AutoShape 2"/>
          <p:cNvSpPr>
            <a:spLocks noChangeArrowheads="1"/>
          </p:cNvSpPr>
          <p:nvPr/>
        </p:nvSpPr>
        <p:spPr bwMode="auto">
          <a:xfrm>
            <a:off x="1403498" y="5804942"/>
            <a:ext cx="6192838" cy="360362"/>
          </a:xfrm>
          <a:prstGeom prst="roundRect">
            <a:avLst>
              <a:gd name="adj" fmla="val 20704"/>
            </a:avLst>
          </a:prstGeom>
          <a:solidFill>
            <a:schemeClr val="accent1">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i="1" dirty="0">
                <a:solidFill>
                  <a:schemeClr val="bg1"/>
                </a:solidFill>
                <a:latin typeface="Calibri" pitchFamily="34" charset="0"/>
                <a:ea typeface="MS PGothic" pitchFamily="34" charset="-128"/>
              </a:rPr>
              <a:t>‘De Brug zorgt voor verbinding.’</a:t>
            </a:r>
          </a:p>
        </p:txBody>
      </p:sp>
      <p:pic>
        <p:nvPicPr>
          <p:cNvPr id="8" name="Afbeelding 2" descr="Beschrijving: C:\Users\Siemon\AppData\Local\Microsoft\Windows\Temporary Internet Files\Content.Outlook\MACHMEOL\De Brug logo 7 cm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15801"/>
            <a:ext cx="1662845" cy="792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8682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50825" y="115888"/>
            <a:ext cx="6192838" cy="360362"/>
          </a:xfrm>
          <a:prstGeom prst="roundRect">
            <a:avLst>
              <a:gd name="adj" fmla="val 20704"/>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Meerjarenbeleidsplan </a:t>
            </a:r>
          </a:p>
        </p:txBody>
      </p:sp>
      <p:sp>
        <p:nvSpPr>
          <p:cNvPr id="5" name="AutoShape 3"/>
          <p:cNvSpPr>
            <a:spLocks noChangeArrowheads="1"/>
          </p:cNvSpPr>
          <p:nvPr/>
        </p:nvSpPr>
        <p:spPr bwMode="auto">
          <a:xfrm>
            <a:off x="250825" y="547688"/>
            <a:ext cx="6192838" cy="360362"/>
          </a:xfrm>
          <a:prstGeom prst="roundRect">
            <a:avLst>
              <a:gd name="adj" fmla="val 23787"/>
            </a:avLst>
          </a:prstGeom>
          <a:solidFill>
            <a:schemeClr val="accent1">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Strategisch plan</a:t>
            </a:r>
          </a:p>
        </p:txBody>
      </p:sp>
      <p:sp>
        <p:nvSpPr>
          <p:cNvPr id="2" name="Afgeronde rechthoek 1"/>
          <p:cNvSpPr/>
          <p:nvPr/>
        </p:nvSpPr>
        <p:spPr>
          <a:xfrm>
            <a:off x="250824" y="3069382"/>
            <a:ext cx="8209607" cy="1439737"/>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Dienstverlening</a:t>
            </a:r>
          </a:p>
          <a:p>
            <a:pPr marL="514350" indent="-285750">
              <a:buFont typeface="Wingdings" panose="05000000000000000000" pitchFamily="2" charset="2"/>
              <a:buChar char="§"/>
              <a:defRPr/>
            </a:pPr>
            <a:r>
              <a:rPr lang="nl-NL" altLang="nl-NL" i="1" dirty="0">
                <a:solidFill>
                  <a:schemeClr val="tx2"/>
                </a:solidFill>
                <a:latin typeface="Calibri" pitchFamily="34" charset="0"/>
              </a:rPr>
              <a:t>Deskundigheidsbevordering van deelnemers, vrijwilligers en bestuursleden</a:t>
            </a:r>
          </a:p>
          <a:p>
            <a:pPr marL="514350" indent="-285750">
              <a:buFont typeface="Wingdings" panose="05000000000000000000" pitchFamily="2" charset="2"/>
              <a:buChar char="§"/>
              <a:defRPr/>
            </a:pPr>
            <a:r>
              <a:rPr lang="nl-NL" altLang="nl-NL" i="1" dirty="0">
                <a:solidFill>
                  <a:schemeClr val="tx2"/>
                </a:solidFill>
                <a:latin typeface="Calibri" pitchFamily="34" charset="0"/>
              </a:rPr>
              <a:t>Betrokkenheid vergroten; sponsoring en fondsenwerving. Partnership.</a:t>
            </a:r>
          </a:p>
          <a:p>
            <a:pPr marL="514350" indent="-285750">
              <a:buFont typeface="Wingdings" panose="05000000000000000000" pitchFamily="2" charset="2"/>
              <a:buChar char="§"/>
              <a:defRPr/>
            </a:pPr>
            <a:r>
              <a:rPr lang="nl-NL" altLang="nl-NL" i="1" dirty="0">
                <a:solidFill>
                  <a:schemeClr val="tx2"/>
                </a:solidFill>
                <a:latin typeface="Calibri" pitchFamily="34" charset="0"/>
              </a:rPr>
              <a:t>Zorgvuldige en actuele deelnemers- en vrijwilligersregistratie.</a:t>
            </a:r>
          </a:p>
          <a:p>
            <a:pPr marL="514350" indent="-285750">
              <a:buFont typeface="Wingdings" panose="05000000000000000000" pitchFamily="2" charset="2"/>
              <a:buChar char="§"/>
              <a:defRPr/>
            </a:pPr>
            <a:r>
              <a:rPr lang="nl-NL" altLang="nl-NL" i="1" dirty="0">
                <a:latin typeface="Calibri" pitchFamily="34" charset="0"/>
              </a:rPr>
              <a:t>.</a:t>
            </a:r>
          </a:p>
          <a:p>
            <a:pPr marL="514350" indent="-285750">
              <a:buFont typeface="Wingdings" panose="05000000000000000000" pitchFamily="2" charset="2"/>
              <a:buChar char="§"/>
              <a:defRPr/>
            </a:pPr>
            <a:endParaRPr lang="nl-NL" altLang="nl-NL" b="1" i="1" dirty="0">
              <a:latin typeface="Calibri" pitchFamily="34" charset="0"/>
            </a:endParaRPr>
          </a:p>
          <a:p>
            <a:pPr marL="514350" indent="-285750">
              <a:buFont typeface="Wingdings" panose="05000000000000000000" pitchFamily="2" charset="2"/>
              <a:buChar char="§"/>
              <a:defRPr/>
            </a:pPr>
            <a:r>
              <a:rPr lang="nl-NL" altLang="nl-NL" b="1" i="1" dirty="0">
                <a:latin typeface="Calibri" pitchFamily="34" charset="0"/>
              </a:rPr>
              <a:t>Provinciale</a:t>
            </a:r>
          </a:p>
          <a:p>
            <a:pPr marL="514350" indent="-285750">
              <a:buFont typeface="Wingdings" panose="05000000000000000000" pitchFamily="2" charset="2"/>
              <a:buChar char="§"/>
              <a:defRPr/>
            </a:pPr>
            <a:endParaRPr lang="nl-NL" altLang="nl-NL" i="1" dirty="0">
              <a:latin typeface="Calibri" pitchFamily="34" charset="0"/>
            </a:endParaRPr>
          </a:p>
          <a:p>
            <a:pPr marL="514350" indent="-285750">
              <a:buFont typeface="Wingdings" panose="05000000000000000000" pitchFamily="2" charset="2"/>
              <a:buChar char="§"/>
              <a:defRPr/>
            </a:pPr>
            <a:endParaRPr lang="nl-NL" dirty="0"/>
          </a:p>
        </p:txBody>
      </p:sp>
      <p:sp>
        <p:nvSpPr>
          <p:cNvPr id="9" name="Afgeronde rechthoek 8"/>
          <p:cNvSpPr/>
          <p:nvPr/>
        </p:nvSpPr>
        <p:spPr>
          <a:xfrm>
            <a:off x="296058" y="4653136"/>
            <a:ext cx="8209607" cy="2204864"/>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Belangenbehartiging en communicatie.</a:t>
            </a:r>
          </a:p>
          <a:p>
            <a:pPr marL="514350" indent="-285750">
              <a:buFont typeface="Wingdings" panose="05000000000000000000" pitchFamily="2" charset="2"/>
              <a:buChar char="§"/>
              <a:defRPr/>
            </a:pPr>
            <a:r>
              <a:rPr lang="nl-NL" altLang="nl-NL" i="1" dirty="0">
                <a:solidFill>
                  <a:schemeClr val="tx2"/>
                </a:solidFill>
                <a:latin typeface="Calibri" pitchFamily="34" charset="0"/>
              </a:rPr>
              <a:t>Zichtbaarheid en herkenbaarheid vergroten. Zorgen voor samenhang en verbinding</a:t>
            </a:r>
          </a:p>
          <a:p>
            <a:pPr marL="514350" indent="-285750">
              <a:buFont typeface="Wingdings" panose="05000000000000000000" pitchFamily="2" charset="2"/>
              <a:buChar char="§"/>
              <a:defRPr/>
            </a:pPr>
            <a:r>
              <a:rPr lang="nl-NL" altLang="nl-NL" i="1" dirty="0">
                <a:solidFill>
                  <a:schemeClr val="tx2"/>
                </a:solidFill>
                <a:latin typeface="Calibri" pitchFamily="34" charset="0"/>
              </a:rPr>
              <a:t>Op lokaal, regionaal, nationaal en internationaal actief zijn.</a:t>
            </a:r>
          </a:p>
          <a:p>
            <a:pPr marL="514350" indent="-285750">
              <a:buFont typeface="Wingdings" panose="05000000000000000000" pitchFamily="2" charset="2"/>
              <a:buChar char="§"/>
              <a:defRPr/>
            </a:pPr>
            <a:r>
              <a:rPr lang="nl-NL" altLang="nl-NL" i="1" dirty="0">
                <a:solidFill>
                  <a:schemeClr val="tx2"/>
                </a:solidFill>
                <a:latin typeface="Calibri" pitchFamily="34" charset="0"/>
              </a:rPr>
              <a:t>Herkenbaar profiel van De Brug provincie Groningen en de regio’s.</a:t>
            </a:r>
          </a:p>
          <a:p>
            <a:pPr marL="514350" indent="-285750">
              <a:buFont typeface="Wingdings" panose="05000000000000000000" pitchFamily="2" charset="2"/>
              <a:buChar char="§"/>
              <a:defRPr/>
            </a:pPr>
            <a:r>
              <a:rPr lang="nl-NL" altLang="nl-NL" i="1" dirty="0">
                <a:solidFill>
                  <a:schemeClr val="tx2"/>
                </a:solidFill>
                <a:latin typeface="Calibri" pitchFamily="34" charset="0"/>
              </a:rPr>
              <a:t>Promoten en belangenbehartiging gehandicaptensport. </a:t>
            </a:r>
          </a:p>
          <a:p>
            <a:pPr marL="514350" indent="-285750">
              <a:buFont typeface="Wingdings" panose="05000000000000000000" pitchFamily="2" charset="2"/>
              <a:buChar char="§"/>
              <a:defRPr/>
            </a:pPr>
            <a:r>
              <a:rPr lang="nl-NL" altLang="nl-NL" i="1" dirty="0">
                <a:solidFill>
                  <a:schemeClr val="tx2"/>
                </a:solidFill>
                <a:latin typeface="Calibri" pitchFamily="34" charset="0"/>
              </a:rPr>
              <a:t>Een effectieve en actuele website met portal. </a:t>
            </a:r>
          </a:p>
        </p:txBody>
      </p:sp>
      <p:pic>
        <p:nvPicPr>
          <p:cNvPr id="10" name="Afbeelding 2" descr="Beschrijving: C:\Users\Siemon\AppData\Local\Microsoft\Windows\Temporary Internet Files\Content.Outlook\MACHMEOL\De Brug logo 7 cm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226957"/>
            <a:ext cx="1512168" cy="719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Afgeronde rechthoek 10"/>
          <p:cNvSpPr/>
          <p:nvPr/>
        </p:nvSpPr>
        <p:spPr>
          <a:xfrm>
            <a:off x="322833" y="1124745"/>
            <a:ext cx="8209607" cy="1728191"/>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Sport, Bewegen en Vrijetijd(</a:t>
            </a:r>
            <a:r>
              <a:rPr lang="nl-NL" sz="2000" b="1" dirty="0" err="1">
                <a:solidFill>
                  <a:schemeClr val="tx2"/>
                </a:solidFill>
              </a:rPr>
              <a:t>sbesteding</a:t>
            </a:r>
            <a:r>
              <a:rPr lang="nl-NL" sz="2000" b="1" dirty="0">
                <a:solidFill>
                  <a:schemeClr val="tx2"/>
                </a:solidFill>
              </a:rPr>
              <a:t>)</a:t>
            </a:r>
          </a:p>
          <a:p>
            <a:pPr marL="514350" indent="-285750">
              <a:buFont typeface="Wingdings" panose="05000000000000000000" pitchFamily="2" charset="2"/>
              <a:buChar char="§"/>
              <a:defRPr/>
            </a:pPr>
            <a:r>
              <a:rPr lang="nl-NL" altLang="nl-NL" i="1" dirty="0">
                <a:solidFill>
                  <a:schemeClr val="tx2"/>
                </a:solidFill>
                <a:latin typeface="Calibri" pitchFamily="34" charset="0"/>
              </a:rPr>
              <a:t>Provinciale activiteiten (laten) organiseren in de vorm van wedstrijden, ontmoetingen en competities.</a:t>
            </a:r>
          </a:p>
          <a:p>
            <a:pPr marL="514350" indent="-285750">
              <a:buFont typeface="Wingdings" panose="05000000000000000000" pitchFamily="2" charset="2"/>
              <a:buChar char="§"/>
              <a:defRPr/>
            </a:pPr>
            <a:r>
              <a:rPr lang="nl-NL" altLang="nl-NL" i="1" dirty="0">
                <a:solidFill>
                  <a:schemeClr val="tx2"/>
                </a:solidFill>
                <a:latin typeface="Calibri" pitchFamily="34" charset="0"/>
              </a:rPr>
              <a:t>Tweejaarlijks Special </a:t>
            </a:r>
            <a:r>
              <a:rPr lang="nl-NL" altLang="nl-NL" i="1" dirty="0" err="1">
                <a:solidFill>
                  <a:schemeClr val="tx2"/>
                </a:solidFill>
                <a:latin typeface="Calibri" pitchFamily="34" charset="0"/>
              </a:rPr>
              <a:t>Olympics</a:t>
            </a:r>
            <a:r>
              <a:rPr lang="nl-NL" altLang="nl-NL" i="1" dirty="0">
                <a:solidFill>
                  <a:schemeClr val="tx2"/>
                </a:solidFill>
                <a:latin typeface="Calibri" pitchFamily="34" charset="0"/>
              </a:rPr>
              <a:t> evenement in Groningen. </a:t>
            </a:r>
          </a:p>
          <a:p>
            <a:pPr marL="514350" indent="-285750">
              <a:buFont typeface="Wingdings" panose="05000000000000000000" pitchFamily="2" charset="2"/>
              <a:buChar char="§"/>
              <a:defRPr/>
            </a:pPr>
            <a:r>
              <a:rPr lang="nl-NL" altLang="nl-NL" i="1" dirty="0">
                <a:solidFill>
                  <a:schemeClr val="tx2"/>
                </a:solidFill>
                <a:latin typeface="Calibri" pitchFamily="34" charset="0"/>
              </a:rPr>
              <a:t>Publicaties </a:t>
            </a:r>
            <a:r>
              <a:rPr lang="nl-NL" altLang="nl-NL" i="1" dirty="0">
                <a:latin typeface="Calibri" pitchFamily="34" charset="0"/>
              </a:rPr>
              <a:t>.</a:t>
            </a:r>
            <a:endParaRPr lang="nl-NL" dirty="0"/>
          </a:p>
        </p:txBody>
      </p:sp>
    </p:spTree>
    <p:extLst>
      <p:ext uri="{BB962C8B-B14F-4D97-AF65-F5344CB8AC3E}">
        <p14:creationId xmlns:p14="http://schemas.microsoft.com/office/powerpoint/2010/main" val="1176164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jdelijke aanduiding voor dianumm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DB7917C4-DFD8-44E0-B1FA-8DE86869ABDD}" type="slidenum">
              <a:rPr lang="nl-NL" altLang="nl-NL" sz="1400" smtClean="0"/>
              <a:pPr eaLnBrk="1" hangingPunct="1">
                <a:spcBef>
                  <a:spcPct val="0"/>
                </a:spcBef>
                <a:buFontTx/>
                <a:buNone/>
              </a:pPr>
              <a:t>2</a:t>
            </a:fld>
            <a:endParaRPr lang="nl-NL" altLang="nl-NL" sz="1400"/>
          </a:p>
        </p:txBody>
      </p:sp>
      <p:sp>
        <p:nvSpPr>
          <p:cNvPr id="3075" name="Line 2"/>
          <p:cNvSpPr>
            <a:spLocks noChangeShapeType="1"/>
          </p:cNvSpPr>
          <p:nvPr/>
        </p:nvSpPr>
        <p:spPr bwMode="auto">
          <a:xfrm>
            <a:off x="5508625" y="1773238"/>
            <a:ext cx="1152525" cy="0"/>
          </a:xfrm>
          <a:prstGeom prst="line">
            <a:avLst/>
          </a:prstGeom>
          <a:noFill/>
          <a:ln w="38100">
            <a:solidFill>
              <a:schemeClr val="tx2"/>
            </a:solidFill>
            <a:prstDash val="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076" name="Line 3"/>
          <p:cNvSpPr>
            <a:spLocks noChangeShapeType="1"/>
          </p:cNvSpPr>
          <p:nvPr/>
        </p:nvSpPr>
        <p:spPr bwMode="auto">
          <a:xfrm>
            <a:off x="5508625" y="2205038"/>
            <a:ext cx="1152525" cy="0"/>
          </a:xfrm>
          <a:prstGeom prst="line">
            <a:avLst/>
          </a:prstGeom>
          <a:noFill/>
          <a:ln w="38100">
            <a:solidFill>
              <a:schemeClr val="tx2"/>
            </a:solidFill>
            <a:prstDash val="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077" name="Line 4"/>
          <p:cNvSpPr>
            <a:spLocks noChangeShapeType="1"/>
          </p:cNvSpPr>
          <p:nvPr/>
        </p:nvSpPr>
        <p:spPr bwMode="auto">
          <a:xfrm>
            <a:off x="5508625" y="2636838"/>
            <a:ext cx="1152525" cy="0"/>
          </a:xfrm>
          <a:prstGeom prst="line">
            <a:avLst/>
          </a:prstGeom>
          <a:noFill/>
          <a:ln w="38100">
            <a:solidFill>
              <a:schemeClr val="tx2"/>
            </a:solidFill>
            <a:prstDash val="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078" name="Line 5"/>
          <p:cNvSpPr>
            <a:spLocks noChangeShapeType="1"/>
          </p:cNvSpPr>
          <p:nvPr/>
        </p:nvSpPr>
        <p:spPr bwMode="auto">
          <a:xfrm>
            <a:off x="5508625" y="3070225"/>
            <a:ext cx="1152525" cy="0"/>
          </a:xfrm>
          <a:prstGeom prst="line">
            <a:avLst/>
          </a:prstGeom>
          <a:noFill/>
          <a:ln w="38100">
            <a:solidFill>
              <a:schemeClr val="tx2"/>
            </a:solidFill>
            <a:prstDash val="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079" name="Line 6"/>
          <p:cNvSpPr>
            <a:spLocks noChangeShapeType="1"/>
          </p:cNvSpPr>
          <p:nvPr/>
        </p:nvSpPr>
        <p:spPr bwMode="auto">
          <a:xfrm>
            <a:off x="5508625" y="3862388"/>
            <a:ext cx="1152525" cy="0"/>
          </a:xfrm>
          <a:prstGeom prst="line">
            <a:avLst/>
          </a:prstGeom>
          <a:noFill/>
          <a:ln w="38100">
            <a:solidFill>
              <a:schemeClr val="tx2"/>
            </a:solidFill>
            <a:prstDash val="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080" name="Line 7"/>
          <p:cNvSpPr>
            <a:spLocks noChangeShapeType="1"/>
          </p:cNvSpPr>
          <p:nvPr/>
        </p:nvSpPr>
        <p:spPr bwMode="auto">
          <a:xfrm>
            <a:off x="5593923" y="5839618"/>
            <a:ext cx="1152525" cy="0"/>
          </a:xfrm>
          <a:prstGeom prst="line">
            <a:avLst/>
          </a:prstGeom>
          <a:noFill/>
          <a:ln w="38100">
            <a:solidFill>
              <a:schemeClr val="tx2"/>
            </a:solidFill>
            <a:prstDash val="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081" name="Line 8"/>
          <p:cNvSpPr>
            <a:spLocks noChangeShapeType="1"/>
          </p:cNvSpPr>
          <p:nvPr/>
        </p:nvSpPr>
        <p:spPr bwMode="auto">
          <a:xfrm>
            <a:off x="4645025" y="1412875"/>
            <a:ext cx="2016125" cy="0"/>
          </a:xfrm>
          <a:prstGeom prst="line">
            <a:avLst/>
          </a:prstGeom>
          <a:noFill/>
          <a:ln w="38100">
            <a:solidFill>
              <a:schemeClr val="tx2"/>
            </a:solidFill>
            <a:prstDash val="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082" name="AutoShape 9">
            <a:hlinkClick r:id="" action="ppaction://noaction"/>
          </p:cNvPr>
          <p:cNvSpPr>
            <a:spLocks noChangeArrowheads="1"/>
          </p:cNvSpPr>
          <p:nvPr/>
        </p:nvSpPr>
        <p:spPr bwMode="auto">
          <a:xfrm>
            <a:off x="2555875" y="2062163"/>
            <a:ext cx="3270250" cy="360362"/>
          </a:xfrm>
          <a:prstGeom prst="roundRect">
            <a:avLst>
              <a:gd name="adj" fmla="val 8963"/>
            </a:avLst>
          </a:prstGeom>
          <a:ln>
            <a:solidFill>
              <a:schemeClr val="tx2">
                <a:lumMod val="60000"/>
                <a:lumOff val="40000"/>
              </a:schemeClr>
            </a:solidFill>
          </a:ln>
        </p:spPr>
        <p:style>
          <a:lnRef idx="2">
            <a:schemeClr val="accent3"/>
          </a:lnRef>
          <a:fillRef idx="1">
            <a:schemeClr val="lt1"/>
          </a:fillRef>
          <a:effectRef idx="0">
            <a:schemeClr val="accent3"/>
          </a:effectRef>
          <a:fontRef idx="minor">
            <a:schemeClr val="dk1"/>
          </a:fontRef>
        </p:style>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000" b="1" dirty="0">
                <a:solidFill>
                  <a:schemeClr val="tx2"/>
                </a:solidFill>
                <a:latin typeface="Calibri" pitchFamily="34" charset="0"/>
                <a:ea typeface="MS PGothic" pitchFamily="34" charset="-128"/>
              </a:rPr>
              <a:t>Visie</a:t>
            </a:r>
          </a:p>
        </p:txBody>
      </p:sp>
      <p:sp>
        <p:nvSpPr>
          <p:cNvPr id="3083" name="AutoShape 10"/>
          <p:cNvSpPr>
            <a:spLocks noChangeArrowheads="1"/>
          </p:cNvSpPr>
          <p:nvPr/>
        </p:nvSpPr>
        <p:spPr bwMode="auto">
          <a:xfrm>
            <a:off x="1973263" y="2925763"/>
            <a:ext cx="4471987" cy="360362"/>
          </a:xfrm>
          <a:prstGeom prst="roundRect">
            <a:avLst>
              <a:gd name="adj" fmla="val 8963"/>
            </a:avLst>
          </a:prstGeom>
          <a:ln>
            <a:solidFill>
              <a:schemeClr val="tx2">
                <a:lumMod val="60000"/>
                <a:lumOff val="40000"/>
              </a:schemeClr>
            </a:solidFill>
          </a:ln>
        </p:spPr>
        <p:style>
          <a:lnRef idx="2">
            <a:schemeClr val="accent3"/>
          </a:lnRef>
          <a:fillRef idx="1">
            <a:schemeClr val="lt1"/>
          </a:fillRef>
          <a:effectRef idx="0">
            <a:schemeClr val="accent3"/>
          </a:effectRef>
          <a:fontRef idx="minor">
            <a:schemeClr val="dk1"/>
          </a:fontRef>
        </p:style>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000" b="1" dirty="0">
                <a:solidFill>
                  <a:schemeClr val="tx2"/>
                </a:solidFill>
                <a:latin typeface="Calibri" pitchFamily="34" charset="0"/>
                <a:ea typeface="MS PGothic" pitchFamily="34" charset="-128"/>
              </a:rPr>
              <a:t>Ambities</a:t>
            </a:r>
          </a:p>
        </p:txBody>
      </p:sp>
      <p:sp>
        <p:nvSpPr>
          <p:cNvPr id="25611" name="AutoShape 11"/>
          <p:cNvSpPr>
            <a:spLocks noChangeArrowheads="1"/>
          </p:cNvSpPr>
          <p:nvPr/>
        </p:nvSpPr>
        <p:spPr bwMode="auto">
          <a:xfrm>
            <a:off x="1979613" y="3357563"/>
            <a:ext cx="4465637" cy="1008062"/>
          </a:xfrm>
          <a:prstGeom prst="roundRect">
            <a:avLst>
              <a:gd name="adj" fmla="val 8963"/>
            </a:avLst>
          </a:prstGeom>
          <a:solidFill>
            <a:schemeClr val="tx2">
              <a:lumMod val="60000"/>
              <a:lumOff val="40000"/>
            </a:schemeClr>
          </a:solidFill>
          <a:ln>
            <a:solidFill>
              <a:schemeClr val="tx2">
                <a:lumMod val="60000"/>
                <a:lumOff val="40000"/>
              </a:schemeClr>
            </a:solidFill>
          </a:ln>
          <a:effectLst/>
        </p:spPr>
        <p:txBody>
          <a:bodyPr wrap="none" anchor="ctr"/>
          <a:lstStyle/>
          <a:p>
            <a:pPr algn="ctr">
              <a:defRPr/>
            </a:pPr>
            <a:r>
              <a:rPr lang="nl-NL" altLang="nl-NL" sz="2000" b="1" dirty="0">
                <a:solidFill>
                  <a:schemeClr val="bg1"/>
                </a:solidFill>
                <a:latin typeface="Calibri" pitchFamily="34" charset="0"/>
                <a:ea typeface="MS PGothic" pitchFamily="34" charset="-128"/>
              </a:rPr>
              <a:t>Meerjarenbeleidsplan</a:t>
            </a:r>
          </a:p>
          <a:p>
            <a:pPr algn="ctr">
              <a:defRPr/>
            </a:pPr>
            <a:endParaRPr lang="nl-NL" altLang="nl-NL" sz="2000" b="1" dirty="0">
              <a:solidFill>
                <a:schemeClr val="bg1"/>
              </a:solidFill>
              <a:latin typeface="Calibri" pitchFamily="34" charset="0"/>
              <a:ea typeface="MS PGothic" pitchFamily="34" charset="-128"/>
            </a:endParaRPr>
          </a:p>
          <a:p>
            <a:pPr algn="ctr">
              <a:defRPr/>
            </a:pPr>
            <a:endParaRPr lang="nl-NL" altLang="nl-NL" sz="2000" b="1" dirty="0">
              <a:solidFill>
                <a:schemeClr val="bg1"/>
              </a:solidFill>
              <a:latin typeface="Calibri" pitchFamily="34" charset="0"/>
              <a:ea typeface="MS PGothic" pitchFamily="34" charset="-128"/>
            </a:endParaRPr>
          </a:p>
        </p:txBody>
      </p:sp>
      <p:sp>
        <p:nvSpPr>
          <p:cNvPr id="25612" name="AutoShape 12"/>
          <p:cNvSpPr>
            <a:spLocks noChangeArrowheads="1"/>
          </p:cNvSpPr>
          <p:nvPr/>
        </p:nvSpPr>
        <p:spPr bwMode="auto">
          <a:xfrm>
            <a:off x="1943893" y="5443537"/>
            <a:ext cx="4537075" cy="792163"/>
          </a:xfrm>
          <a:prstGeom prst="roundRect">
            <a:avLst>
              <a:gd name="adj" fmla="val 8963"/>
            </a:avLst>
          </a:prstGeom>
          <a:ln>
            <a:solidFill>
              <a:schemeClr val="tx2">
                <a:lumMod val="60000"/>
                <a:lumOff val="40000"/>
              </a:schemeClr>
            </a:solidFill>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nl-NL" altLang="nl-NL" sz="2000" b="1" dirty="0">
                <a:solidFill>
                  <a:schemeClr val="tx2"/>
                </a:solidFill>
                <a:latin typeface="Calibri" pitchFamily="34" charset="0"/>
                <a:ea typeface="MS PGothic" pitchFamily="34" charset="-128"/>
              </a:rPr>
              <a:t>Uitvoering</a:t>
            </a:r>
          </a:p>
        </p:txBody>
      </p:sp>
      <p:sp>
        <p:nvSpPr>
          <p:cNvPr id="3086" name="AutoShape 13"/>
          <p:cNvSpPr>
            <a:spLocks noChangeArrowheads="1"/>
          </p:cNvSpPr>
          <p:nvPr/>
        </p:nvSpPr>
        <p:spPr bwMode="auto">
          <a:xfrm>
            <a:off x="250825" y="1989138"/>
            <a:ext cx="936625" cy="360362"/>
          </a:xfrm>
          <a:prstGeom prst="roundRect">
            <a:avLst>
              <a:gd name="adj" fmla="val 8963"/>
            </a:avLst>
          </a:prstGeom>
          <a:noFill/>
          <a:ln w="9525">
            <a:solidFill>
              <a:srgbClr val="B2B2B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600" b="1" dirty="0">
                <a:solidFill>
                  <a:schemeClr val="bg1">
                    <a:lumMod val="50000"/>
                  </a:schemeClr>
                </a:solidFill>
                <a:latin typeface="Calibri" pitchFamily="34" charset="0"/>
                <a:ea typeface="MS PGothic" pitchFamily="34" charset="-128"/>
              </a:rPr>
              <a:t>Richten</a:t>
            </a:r>
          </a:p>
        </p:txBody>
      </p:sp>
      <p:sp>
        <p:nvSpPr>
          <p:cNvPr id="3087" name="AutoShape 14">
            <a:hlinkClick r:id="" action="ppaction://noaction"/>
          </p:cNvPr>
          <p:cNvSpPr>
            <a:spLocks noChangeArrowheads="1"/>
          </p:cNvSpPr>
          <p:nvPr/>
        </p:nvSpPr>
        <p:spPr bwMode="auto">
          <a:xfrm>
            <a:off x="2890838" y="1628775"/>
            <a:ext cx="2578100" cy="360363"/>
          </a:xfrm>
          <a:prstGeom prst="roundRect">
            <a:avLst>
              <a:gd name="adj" fmla="val 8963"/>
            </a:avLst>
          </a:prstGeom>
          <a:ln>
            <a:solidFill>
              <a:schemeClr val="tx2">
                <a:lumMod val="60000"/>
                <a:lumOff val="40000"/>
              </a:schemeClr>
            </a:solidFill>
          </a:ln>
        </p:spPr>
        <p:style>
          <a:lnRef idx="2">
            <a:schemeClr val="accent3"/>
          </a:lnRef>
          <a:fillRef idx="1">
            <a:schemeClr val="lt1"/>
          </a:fillRef>
          <a:effectRef idx="0">
            <a:schemeClr val="accent3"/>
          </a:effectRef>
          <a:fontRef idx="minor">
            <a:schemeClr val="dk1"/>
          </a:fontRef>
        </p:style>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000" b="1" dirty="0">
                <a:solidFill>
                  <a:schemeClr val="tx2"/>
                </a:solidFill>
                <a:latin typeface="Calibri" pitchFamily="34" charset="0"/>
                <a:ea typeface="MS PGothic" pitchFamily="34" charset="-128"/>
              </a:rPr>
              <a:t>Missie</a:t>
            </a:r>
          </a:p>
        </p:txBody>
      </p:sp>
      <p:sp>
        <p:nvSpPr>
          <p:cNvPr id="25615" name="AutoShape 15">
            <a:hlinkClick r:id="rId2" action="ppaction://hlinksldjump"/>
          </p:cNvPr>
          <p:cNvSpPr>
            <a:spLocks noChangeArrowheads="1"/>
          </p:cNvSpPr>
          <p:nvPr/>
        </p:nvSpPr>
        <p:spPr bwMode="auto">
          <a:xfrm>
            <a:off x="3300413" y="1196975"/>
            <a:ext cx="1804987" cy="360363"/>
          </a:xfrm>
          <a:prstGeom prst="roundRect">
            <a:avLst>
              <a:gd name="adj" fmla="val 8963"/>
            </a:avLst>
          </a:prstGeom>
          <a:ln>
            <a:solidFill>
              <a:schemeClr val="tx2">
                <a:lumMod val="60000"/>
                <a:lumOff val="40000"/>
              </a:schemeClr>
            </a:solidFill>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nl-NL" altLang="nl-NL" sz="2000" b="1" dirty="0">
                <a:solidFill>
                  <a:schemeClr val="tx2"/>
                </a:solidFill>
                <a:latin typeface="Calibri" pitchFamily="34" charset="0"/>
                <a:ea typeface="MS PGothic" pitchFamily="34" charset="-128"/>
              </a:rPr>
              <a:t>Statutair doel</a:t>
            </a:r>
          </a:p>
        </p:txBody>
      </p:sp>
      <p:sp>
        <p:nvSpPr>
          <p:cNvPr id="3089" name="AutoShape 16"/>
          <p:cNvSpPr>
            <a:spLocks noChangeArrowheads="1"/>
          </p:cNvSpPr>
          <p:nvPr/>
        </p:nvSpPr>
        <p:spPr bwMode="auto">
          <a:xfrm>
            <a:off x="2222500" y="2493963"/>
            <a:ext cx="3957638" cy="360362"/>
          </a:xfrm>
          <a:prstGeom prst="roundRect">
            <a:avLst>
              <a:gd name="adj" fmla="val 8963"/>
            </a:avLst>
          </a:prstGeom>
          <a:ln>
            <a:solidFill>
              <a:schemeClr val="tx2">
                <a:lumMod val="60000"/>
                <a:lumOff val="40000"/>
              </a:schemeClr>
            </a:solidFill>
          </a:ln>
        </p:spPr>
        <p:style>
          <a:lnRef idx="2">
            <a:schemeClr val="accent3"/>
          </a:lnRef>
          <a:fillRef idx="1">
            <a:schemeClr val="lt1"/>
          </a:fillRef>
          <a:effectRef idx="0">
            <a:schemeClr val="accent3"/>
          </a:effectRef>
          <a:fontRef idx="minor">
            <a:schemeClr val="dk1"/>
          </a:fontRef>
        </p:style>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000" b="1" dirty="0">
                <a:solidFill>
                  <a:schemeClr val="tx2"/>
                </a:solidFill>
                <a:latin typeface="Calibri" pitchFamily="34" charset="0"/>
                <a:ea typeface="MS PGothic" pitchFamily="34" charset="-128"/>
              </a:rPr>
              <a:t>Waarden</a:t>
            </a:r>
          </a:p>
        </p:txBody>
      </p:sp>
      <p:sp>
        <p:nvSpPr>
          <p:cNvPr id="3090" name="AutoShape 17"/>
          <p:cNvSpPr>
            <a:spLocks/>
          </p:cNvSpPr>
          <p:nvPr/>
        </p:nvSpPr>
        <p:spPr bwMode="auto">
          <a:xfrm>
            <a:off x="1331913" y="1196975"/>
            <a:ext cx="433387" cy="1871663"/>
          </a:xfrm>
          <a:prstGeom prst="leftBrace">
            <a:avLst>
              <a:gd name="adj1" fmla="val 35989"/>
              <a:gd name="adj2" fmla="val 50000"/>
            </a:avLst>
          </a:prstGeom>
          <a:noFill/>
          <a:ln w="9525">
            <a:solidFill>
              <a:srgbClr val="002060"/>
            </a:solidFill>
            <a:round/>
            <a:headEnd/>
            <a:tailEnd/>
          </a:ln>
          <a:effectLst/>
          <a:extLst>
            <a:ext uri="{909E8E84-426E-40DD-AFC4-6F175D3DCCD1}">
              <a14:hiddenFill xmlns:a14="http://schemas.microsoft.com/office/drawing/2010/main">
                <a:solidFill>
                  <a:srgbClr val="FF99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nl-NL" altLang="nl-NL" sz="1800"/>
          </a:p>
        </p:txBody>
      </p:sp>
      <p:sp>
        <p:nvSpPr>
          <p:cNvPr id="3091" name="AutoShape 18"/>
          <p:cNvSpPr>
            <a:spLocks/>
          </p:cNvSpPr>
          <p:nvPr/>
        </p:nvSpPr>
        <p:spPr bwMode="auto">
          <a:xfrm>
            <a:off x="1331913" y="3140075"/>
            <a:ext cx="433387" cy="1296988"/>
          </a:xfrm>
          <a:prstGeom prst="leftBrace">
            <a:avLst>
              <a:gd name="adj1" fmla="val 24939"/>
              <a:gd name="adj2" fmla="val 50000"/>
            </a:avLst>
          </a:prstGeom>
          <a:noFill/>
          <a:ln w="9525">
            <a:solidFill>
              <a:srgbClr val="002060"/>
            </a:solidFill>
            <a:round/>
            <a:headEnd/>
            <a:tailEnd/>
          </a:ln>
          <a:effectLst/>
          <a:extLst>
            <a:ext uri="{909E8E84-426E-40DD-AFC4-6F175D3DCCD1}">
              <a14:hiddenFill xmlns:a14="http://schemas.microsoft.com/office/drawing/2010/main">
                <a:solidFill>
                  <a:srgbClr val="FF99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nl-NL" altLang="nl-NL" sz="1800"/>
          </a:p>
        </p:txBody>
      </p:sp>
      <p:sp>
        <p:nvSpPr>
          <p:cNvPr id="3092" name="AutoShape 19"/>
          <p:cNvSpPr>
            <a:spLocks/>
          </p:cNvSpPr>
          <p:nvPr/>
        </p:nvSpPr>
        <p:spPr bwMode="auto">
          <a:xfrm>
            <a:off x="1331913" y="4508500"/>
            <a:ext cx="433387" cy="1728788"/>
          </a:xfrm>
          <a:prstGeom prst="leftBrace">
            <a:avLst>
              <a:gd name="adj1" fmla="val 33242"/>
              <a:gd name="adj2" fmla="val 50000"/>
            </a:avLst>
          </a:prstGeom>
          <a:noFill/>
          <a:ln w="9525">
            <a:solidFill>
              <a:srgbClr val="002060"/>
            </a:solidFill>
            <a:round/>
            <a:headEnd/>
            <a:tailEnd/>
          </a:ln>
          <a:effectLst/>
          <a:extLst>
            <a:ext uri="{909E8E84-426E-40DD-AFC4-6F175D3DCCD1}">
              <a14:hiddenFill xmlns:a14="http://schemas.microsoft.com/office/drawing/2010/main">
                <a:solidFill>
                  <a:srgbClr val="FF99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nl-NL" altLang="nl-NL" sz="1800"/>
          </a:p>
        </p:txBody>
      </p:sp>
      <p:sp>
        <p:nvSpPr>
          <p:cNvPr id="3093" name="AutoShape 20"/>
          <p:cNvSpPr>
            <a:spLocks noChangeArrowheads="1"/>
          </p:cNvSpPr>
          <p:nvPr/>
        </p:nvSpPr>
        <p:spPr bwMode="auto">
          <a:xfrm>
            <a:off x="323850" y="3644900"/>
            <a:ext cx="936625" cy="360363"/>
          </a:xfrm>
          <a:prstGeom prst="roundRect">
            <a:avLst>
              <a:gd name="adj" fmla="val 8963"/>
            </a:avLst>
          </a:prstGeom>
          <a:noFill/>
          <a:ln w="9525">
            <a:solidFill>
              <a:srgbClr val="B2B2B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600" b="1" dirty="0">
                <a:solidFill>
                  <a:schemeClr val="bg1">
                    <a:lumMod val="50000"/>
                  </a:schemeClr>
                </a:solidFill>
                <a:latin typeface="Calibri" pitchFamily="34" charset="0"/>
                <a:ea typeface="MS PGothic" pitchFamily="34" charset="-128"/>
              </a:rPr>
              <a:t>Inrichten</a:t>
            </a:r>
          </a:p>
        </p:txBody>
      </p:sp>
      <p:sp>
        <p:nvSpPr>
          <p:cNvPr id="3094" name="AutoShape 21"/>
          <p:cNvSpPr>
            <a:spLocks noChangeArrowheads="1"/>
          </p:cNvSpPr>
          <p:nvPr/>
        </p:nvSpPr>
        <p:spPr bwMode="auto">
          <a:xfrm>
            <a:off x="323850" y="5157788"/>
            <a:ext cx="936625" cy="360362"/>
          </a:xfrm>
          <a:prstGeom prst="roundRect">
            <a:avLst>
              <a:gd name="adj" fmla="val 8963"/>
            </a:avLst>
          </a:prstGeom>
          <a:noFill/>
          <a:ln w="9525">
            <a:solidFill>
              <a:srgbClr val="B2B2B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600" b="1" dirty="0">
                <a:solidFill>
                  <a:schemeClr val="bg1">
                    <a:lumMod val="50000"/>
                  </a:schemeClr>
                </a:solidFill>
                <a:latin typeface="Calibri" pitchFamily="34" charset="0"/>
                <a:ea typeface="MS PGothic" pitchFamily="34" charset="-128"/>
              </a:rPr>
              <a:t>Verrichten</a:t>
            </a:r>
          </a:p>
        </p:txBody>
      </p:sp>
      <p:sp>
        <p:nvSpPr>
          <p:cNvPr id="3095" name="Line 22"/>
          <p:cNvSpPr>
            <a:spLocks noChangeShapeType="1"/>
          </p:cNvSpPr>
          <p:nvPr/>
        </p:nvSpPr>
        <p:spPr bwMode="auto">
          <a:xfrm>
            <a:off x="4140200" y="4365625"/>
            <a:ext cx="0" cy="1079500"/>
          </a:xfrm>
          <a:prstGeom prst="line">
            <a:avLst/>
          </a:prstGeom>
          <a:noFill/>
          <a:ln w="762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096" name="AutoShape 23"/>
          <p:cNvSpPr>
            <a:spLocks noChangeArrowheads="1"/>
          </p:cNvSpPr>
          <p:nvPr/>
        </p:nvSpPr>
        <p:spPr bwMode="auto">
          <a:xfrm>
            <a:off x="6732588" y="1196975"/>
            <a:ext cx="1439862" cy="360363"/>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a:latin typeface="Calibri" pitchFamily="34" charset="0"/>
                <a:ea typeface="MS PGothic" pitchFamily="34" charset="-128"/>
              </a:rPr>
              <a:t>Reden oprichting</a:t>
            </a:r>
          </a:p>
        </p:txBody>
      </p:sp>
      <p:sp>
        <p:nvSpPr>
          <p:cNvPr id="3097" name="AutoShape 24"/>
          <p:cNvSpPr>
            <a:spLocks noChangeArrowheads="1"/>
          </p:cNvSpPr>
          <p:nvPr/>
        </p:nvSpPr>
        <p:spPr bwMode="auto">
          <a:xfrm>
            <a:off x="6732588" y="1628775"/>
            <a:ext cx="1439862" cy="360363"/>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a:latin typeface="Calibri" pitchFamily="34" charset="0"/>
                <a:ea typeface="MS PGothic" pitchFamily="34" charset="-128"/>
              </a:rPr>
              <a:t>Bestaansrecht</a:t>
            </a:r>
          </a:p>
        </p:txBody>
      </p:sp>
      <p:sp>
        <p:nvSpPr>
          <p:cNvPr id="3098" name="AutoShape 25"/>
          <p:cNvSpPr>
            <a:spLocks noChangeArrowheads="1"/>
          </p:cNvSpPr>
          <p:nvPr/>
        </p:nvSpPr>
        <p:spPr bwMode="auto">
          <a:xfrm>
            <a:off x="6732588" y="2062163"/>
            <a:ext cx="1439862" cy="360362"/>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dirty="0">
                <a:latin typeface="Calibri" pitchFamily="34" charset="0"/>
                <a:ea typeface="MS PGothic" pitchFamily="34" charset="-128"/>
              </a:rPr>
              <a:t>Invulling bestaansrecht</a:t>
            </a:r>
          </a:p>
        </p:txBody>
      </p:sp>
      <p:sp>
        <p:nvSpPr>
          <p:cNvPr id="3099" name="AutoShape 26"/>
          <p:cNvSpPr>
            <a:spLocks noChangeArrowheads="1"/>
          </p:cNvSpPr>
          <p:nvPr/>
        </p:nvSpPr>
        <p:spPr bwMode="auto">
          <a:xfrm>
            <a:off x="6732588" y="2493963"/>
            <a:ext cx="1439862" cy="360362"/>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dirty="0">
                <a:latin typeface="Calibri" pitchFamily="34" charset="0"/>
                <a:ea typeface="MS PGothic" pitchFamily="34" charset="-128"/>
              </a:rPr>
              <a:t>Hier staat De Brug</a:t>
            </a:r>
          </a:p>
          <a:p>
            <a:pPr algn="ctr" eaLnBrk="1" hangingPunct="1">
              <a:spcBef>
                <a:spcPct val="0"/>
              </a:spcBef>
              <a:buFontTx/>
              <a:buNone/>
            </a:pPr>
            <a:r>
              <a:rPr lang="nl-NL" altLang="nl-NL" sz="1200" dirty="0">
                <a:latin typeface="Calibri" pitchFamily="34" charset="0"/>
                <a:ea typeface="MS PGothic" pitchFamily="34" charset="-128"/>
              </a:rPr>
              <a:t>voor</a:t>
            </a:r>
          </a:p>
        </p:txBody>
      </p:sp>
      <p:sp>
        <p:nvSpPr>
          <p:cNvPr id="3100" name="AutoShape 27"/>
          <p:cNvSpPr>
            <a:spLocks noChangeArrowheads="1"/>
          </p:cNvSpPr>
          <p:nvPr/>
        </p:nvSpPr>
        <p:spPr bwMode="auto">
          <a:xfrm>
            <a:off x="6732588" y="2925763"/>
            <a:ext cx="1439862" cy="360362"/>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a:latin typeface="Calibri" pitchFamily="34" charset="0"/>
                <a:ea typeface="MS PGothic" pitchFamily="34" charset="-128"/>
              </a:rPr>
              <a:t>Hier willen we naartoe</a:t>
            </a:r>
          </a:p>
        </p:txBody>
      </p:sp>
      <p:sp>
        <p:nvSpPr>
          <p:cNvPr id="3101" name="AutoShape 28"/>
          <p:cNvSpPr>
            <a:spLocks noChangeArrowheads="1"/>
          </p:cNvSpPr>
          <p:nvPr/>
        </p:nvSpPr>
        <p:spPr bwMode="auto">
          <a:xfrm>
            <a:off x="6732588" y="3717925"/>
            <a:ext cx="1439862" cy="360363"/>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a:latin typeface="Calibri" pitchFamily="34" charset="0"/>
                <a:ea typeface="MS PGothic" pitchFamily="34" charset="-128"/>
              </a:rPr>
              <a:t>Beleidsbouwsteen</a:t>
            </a:r>
          </a:p>
        </p:txBody>
      </p:sp>
      <p:sp>
        <p:nvSpPr>
          <p:cNvPr id="3102" name="AutoShape 29"/>
          <p:cNvSpPr>
            <a:spLocks noChangeArrowheads="1"/>
          </p:cNvSpPr>
          <p:nvPr/>
        </p:nvSpPr>
        <p:spPr bwMode="auto">
          <a:xfrm>
            <a:off x="6732588" y="5445125"/>
            <a:ext cx="1439862" cy="792163"/>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dirty="0">
                <a:latin typeface="Calibri" pitchFamily="34" charset="0"/>
                <a:ea typeface="MS PGothic" pitchFamily="34" charset="-128"/>
              </a:rPr>
              <a:t>Jaarplannen</a:t>
            </a:r>
          </a:p>
          <a:p>
            <a:pPr algn="ctr" eaLnBrk="1" hangingPunct="1">
              <a:spcBef>
                <a:spcPct val="0"/>
              </a:spcBef>
              <a:buFontTx/>
              <a:buNone/>
            </a:pPr>
            <a:r>
              <a:rPr lang="nl-NL" altLang="nl-NL" sz="1200" dirty="0">
                <a:latin typeface="Calibri" pitchFamily="34" charset="0"/>
                <a:ea typeface="MS PGothic" pitchFamily="34" charset="-128"/>
              </a:rPr>
              <a:t>Projectplan</a:t>
            </a:r>
          </a:p>
        </p:txBody>
      </p:sp>
      <p:sp>
        <p:nvSpPr>
          <p:cNvPr id="3104" name="AutoShape 32"/>
          <p:cNvSpPr>
            <a:spLocks noChangeArrowheads="1"/>
          </p:cNvSpPr>
          <p:nvPr/>
        </p:nvSpPr>
        <p:spPr bwMode="auto">
          <a:xfrm>
            <a:off x="8316913" y="1196975"/>
            <a:ext cx="574675" cy="360363"/>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a:latin typeface="Calibri" pitchFamily="34" charset="0"/>
                <a:ea typeface="MS PGothic" pitchFamily="34" charset="-128"/>
              </a:rPr>
              <a:t>Eeuwig</a:t>
            </a:r>
          </a:p>
        </p:txBody>
      </p:sp>
      <p:sp>
        <p:nvSpPr>
          <p:cNvPr id="3105" name="AutoShape 33"/>
          <p:cNvSpPr>
            <a:spLocks noChangeArrowheads="1"/>
          </p:cNvSpPr>
          <p:nvPr/>
        </p:nvSpPr>
        <p:spPr bwMode="auto">
          <a:xfrm rot="5400000">
            <a:off x="7993062" y="1952626"/>
            <a:ext cx="1223963" cy="576262"/>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a:latin typeface="Calibri" pitchFamily="34" charset="0"/>
                <a:ea typeface="MS PGothic" pitchFamily="34" charset="-128"/>
              </a:rPr>
              <a:t>5 tot 10 jaar</a:t>
            </a:r>
          </a:p>
        </p:txBody>
      </p:sp>
      <p:sp>
        <p:nvSpPr>
          <p:cNvPr id="3106" name="AutoShape 34"/>
          <p:cNvSpPr>
            <a:spLocks noChangeArrowheads="1"/>
          </p:cNvSpPr>
          <p:nvPr/>
        </p:nvSpPr>
        <p:spPr bwMode="auto">
          <a:xfrm>
            <a:off x="8316913" y="2924175"/>
            <a:ext cx="574675" cy="360363"/>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a:latin typeface="Calibri" pitchFamily="34" charset="0"/>
                <a:ea typeface="MS PGothic" pitchFamily="34" charset="-128"/>
              </a:rPr>
              <a:t>4 jaar</a:t>
            </a:r>
          </a:p>
        </p:txBody>
      </p:sp>
      <p:sp>
        <p:nvSpPr>
          <p:cNvPr id="3107" name="AutoShape 35"/>
          <p:cNvSpPr>
            <a:spLocks noChangeArrowheads="1"/>
          </p:cNvSpPr>
          <p:nvPr/>
        </p:nvSpPr>
        <p:spPr bwMode="auto">
          <a:xfrm>
            <a:off x="8316913" y="3357563"/>
            <a:ext cx="574675" cy="935037"/>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a:latin typeface="Calibri" pitchFamily="34" charset="0"/>
                <a:ea typeface="MS PGothic" pitchFamily="34" charset="-128"/>
              </a:rPr>
              <a:t>2-4 jaar</a:t>
            </a:r>
          </a:p>
        </p:txBody>
      </p:sp>
      <p:sp>
        <p:nvSpPr>
          <p:cNvPr id="3108" name="AutoShape 36"/>
          <p:cNvSpPr>
            <a:spLocks noChangeArrowheads="1"/>
          </p:cNvSpPr>
          <p:nvPr/>
        </p:nvSpPr>
        <p:spPr bwMode="auto">
          <a:xfrm>
            <a:off x="8316913" y="5445125"/>
            <a:ext cx="574675" cy="790575"/>
          </a:xfrm>
          <a:prstGeom prst="roundRect">
            <a:avLst>
              <a:gd name="adj" fmla="val 8963"/>
            </a:avLst>
          </a:prstGeom>
          <a:noFill/>
          <a:ln w="9525">
            <a:solidFill>
              <a:schemeClr val="tx2"/>
            </a:solidFill>
            <a:round/>
            <a:headEnd/>
            <a:tailEnd/>
          </a:ln>
          <a:effectLst/>
          <a:extLst>
            <a:ext uri="{909E8E84-426E-40DD-AFC4-6F175D3DCCD1}">
              <a14:hiddenFill xmlns:a14="http://schemas.microsoft.com/office/drawing/2010/main">
                <a:solidFill>
                  <a:srgbClr val="0099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200">
                <a:latin typeface="Calibri" pitchFamily="34" charset="0"/>
                <a:ea typeface="MS PGothic" pitchFamily="34" charset="-128"/>
              </a:rPr>
              <a:t>1 jaar</a:t>
            </a:r>
          </a:p>
        </p:txBody>
      </p:sp>
      <p:sp>
        <p:nvSpPr>
          <p:cNvPr id="3109" name="AutoShape 38"/>
          <p:cNvSpPr>
            <a:spLocks noChangeArrowheads="1"/>
          </p:cNvSpPr>
          <p:nvPr/>
        </p:nvSpPr>
        <p:spPr bwMode="auto">
          <a:xfrm>
            <a:off x="2071129" y="3864355"/>
            <a:ext cx="1295524" cy="360363"/>
          </a:xfrm>
          <a:prstGeom prst="roundRect">
            <a:avLst>
              <a:gd name="adj" fmla="val 8963"/>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400" b="1" dirty="0">
                <a:solidFill>
                  <a:schemeClr val="bg1">
                    <a:lumMod val="50000"/>
                  </a:schemeClr>
                </a:solidFill>
                <a:latin typeface="Calibri" pitchFamily="34" charset="0"/>
                <a:ea typeface="MS PGothic" pitchFamily="34" charset="-128"/>
              </a:rPr>
              <a:t>Sport &amp; bewegen</a:t>
            </a:r>
          </a:p>
        </p:txBody>
      </p:sp>
      <p:sp>
        <p:nvSpPr>
          <p:cNvPr id="3110" name="AutoShape 39"/>
          <p:cNvSpPr>
            <a:spLocks noChangeArrowheads="1"/>
          </p:cNvSpPr>
          <p:nvPr/>
        </p:nvSpPr>
        <p:spPr bwMode="auto">
          <a:xfrm>
            <a:off x="3419872" y="3860799"/>
            <a:ext cx="1765300" cy="360363"/>
          </a:xfrm>
          <a:prstGeom prst="roundRect">
            <a:avLst>
              <a:gd name="adj" fmla="val 8963"/>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400" b="1" dirty="0">
                <a:solidFill>
                  <a:schemeClr val="bg1">
                    <a:lumMod val="50000"/>
                  </a:schemeClr>
                </a:solidFill>
                <a:latin typeface="Calibri" pitchFamily="34" charset="0"/>
                <a:ea typeface="MS PGothic" pitchFamily="34" charset="-128"/>
              </a:rPr>
              <a:t>Belangenbehartiging</a:t>
            </a:r>
          </a:p>
        </p:txBody>
      </p:sp>
      <p:sp>
        <p:nvSpPr>
          <p:cNvPr id="39" name="AutoShape 2"/>
          <p:cNvSpPr>
            <a:spLocks noChangeArrowheads="1"/>
          </p:cNvSpPr>
          <p:nvPr/>
        </p:nvSpPr>
        <p:spPr bwMode="auto">
          <a:xfrm>
            <a:off x="250825" y="259284"/>
            <a:ext cx="6192838" cy="576808"/>
          </a:xfrm>
          <a:prstGeom prst="roundRect">
            <a:avLst>
              <a:gd name="adj" fmla="val 20704"/>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Beleidsstructuur </a:t>
            </a:r>
          </a:p>
        </p:txBody>
      </p:sp>
      <p:sp>
        <p:nvSpPr>
          <p:cNvPr id="42" name="AutoShape 39"/>
          <p:cNvSpPr>
            <a:spLocks noChangeArrowheads="1"/>
          </p:cNvSpPr>
          <p:nvPr/>
        </p:nvSpPr>
        <p:spPr bwMode="auto">
          <a:xfrm>
            <a:off x="5256610" y="3864355"/>
            <a:ext cx="1187053" cy="360363"/>
          </a:xfrm>
          <a:prstGeom prst="roundRect">
            <a:avLst>
              <a:gd name="adj" fmla="val 8963"/>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1400" b="1" dirty="0">
                <a:solidFill>
                  <a:schemeClr val="bg1">
                    <a:lumMod val="50000"/>
                  </a:schemeClr>
                </a:solidFill>
                <a:latin typeface="Calibri" pitchFamily="34" charset="0"/>
                <a:ea typeface="MS PGothic" pitchFamily="34" charset="-128"/>
              </a:rPr>
              <a:t>Dienstverlening</a:t>
            </a:r>
          </a:p>
        </p:txBody>
      </p:sp>
      <p:pic>
        <p:nvPicPr>
          <p:cNvPr id="41" name="Afbeelding 2" descr="Beschrijving: C:\Users\Siemon\AppData\Local\Microsoft\Windows\Temporary Internet Files\Content.Outlook\MACHMEOL\De Brug logo 7 cm (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264" y="259284"/>
            <a:ext cx="1440160" cy="79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8787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50825" y="115888"/>
            <a:ext cx="6192838" cy="360362"/>
          </a:xfrm>
          <a:prstGeom prst="roundRect">
            <a:avLst>
              <a:gd name="adj" fmla="val 20704"/>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Meerjarenbeleidsplan</a:t>
            </a:r>
          </a:p>
        </p:txBody>
      </p:sp>
      <p:sp>
        <p:nvSpPr>
          <p:cNvPr id="5" name="AutoShape 3"/>
          <p:cNvSpPr>
            <a:spLocks noChangeArrowheads="1"/>
          </p:cNvSpPr>
          <p:nvPr/>
        </p:nvSpPr>
        <p:spPr bwMode="auto">
          <a:xfrm>
            <a:off x="250825" y="582522"/>
            <a:ext cx="6192838" cy="360362"/>
          </a:xfrm>
          <a:prstGeom prst="roundRect">
            <a:avLst>
              <a:gd name="adj" fmla="val 23787"/>
            </a:avLst>
          </a:prstGeom>
          <a:solidFill>
            <a:schemeClr val="accent1">
              <a:lumMod val="60000"/>
              <a:lumOff val="40000"/>
            </a:schemeClr>
          </a:solidFill>
          <a:ln>
            <a:solidFill>
              <a:schemeClr val="accent1">
                <a:lumMod val="40000"/>
                <a:lumOff val="60000"/>
              </a:schemeClr>
            </a:solid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Strategisch fundament</a:t>
            </a:r>
          </a:p>
        </p:txBody>
      </p:sp>
      <p:sp>
        <p:nvSpPr>
          <p:cNvPr id="2" name="Afgeronde rechthoek 1"/>
          <p:cNvSpPr/>
          <p:nvPr/>
        </p:nvSpPr>
        <p:spPr>
          <a:xfrm>
            <a:off x="250824" y="1090383"/>
            <a:ext cx="8209607" cy="1474521"/>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i="1" dirty="0">
                <a:solidFill>
                  <a:schemeClr val="tx2">
                    <a:lumMod val="60000"/>
                    <a:lumOff val="40000"/>
                  </a:schemeClr>
                </a:solidFill>
              </a:rPr>
              <a:t>Mensen met een verstandelijke beperking hebben volop mogelijkheden om te bewegen. Sport en bewegen maakt je beter, fitter en actiever. Je wordt een compleet persoon met zelfvertrouwen. En kan zo betekenis geven aan het dagelijks leven. </a:t>
            </a:r>
          </a:p>
        </p:txBody>
      </p:sp>
      <p:sp>
        <p:nvSpPr>
          <p:cNvPr id="9" name="Afgeronde rechthoek 8"/>
          <p:cNvSpPr/>
          <p:nvPr/>
        </p:nvSpPr>
        <p:spPr>
          <a:xfrm>
            <a:off x="250825" y="2852936"/>
            <a:ext cx="8209607" cy="2016224"/>
          </a:xfrm>
          <a:prstGeom prst="round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Dit zie je door </a:t>
            </a:r>
          </a:p>
          <a:p>
            <a:pPr marL="514350" indent="-285750">
              <a:buFont typeface="Wingdings" panose="05000000000000000000" pitchFamily="2" charset="2"/>
              <a:buChar char="§"/>
              <a:defRPr/>
            </a:pPr>
            <a:r>
              <a:rPr lang="nl-NL" altLang="nl-NL" i="1" dirty="0">
                <a:solidFill>
                  <a:schemeClr val="tx2"/>
                </a:solidFill>
                <a:latin typeface="Calibri" pitchFamily="34" charset="0"/>
              </a:rPr>
              <a:t>Een mens die beweegt, is een mens die leeft. </a:t>
            </a:r>
          </a:p>
          <a:p>
            <a:pPr marL="514350" indent="-285750">
              <a:buFont typeface="Wingdings" panose="05000000000000000000" pitchFamily="2" charset="2"/>
              <a:buChar char="§"/>
              <a:defRPr/>
            </a:pPr>
            <a:r>
              <a:rPr lang="nl-NL" altLang="nl-NL" i="1" dirty="0">
                <a:solidFill>
                  <a:schemeClr val="tx2"/>
                </a:solidFill>
                <a:latin typeface="Calibri" pitchFamily="34" charset="0"/>
              </a:rPr>
              <a:t>Er toe doen! Iedereen telt mee!</a:t>
            </a:r>
          </a:p>
          <a:p>
            <a:pPr marL="514350" indent="-285750">
              <a:buFont typeface="Wingdings" panose="05000000000000000000" pitchFamily="2" charset="2"/>
              <a:buChar char="§"/>
              <a:defRPr/>
            </a:pPr>
            <a:r>
              <a:rPr lang="nl-NL" altLang="nl-NL" i="1" dirty="0">
                <a:solidFill>
                  <a:schemeClr val="tx2"/>
                </a:solidFill>
                <a:latin typeface="Calibri" pitchFamily="34" charset="0"/>
              </a:rPr>
              <a:t>Sport, bewegen en vrijetijd(besteding).</a:t>
            </a:r>
          </a:p>
          <a:p>
            <a:pPr marL="514350" indent="-285750">
              <a:buFont typeface="Wingdings" panose="05000000000000000000" pitchFamily="2" charset="2"/>
              <a:buChar char="§"/>
              <a:defRPr/>
            </a:pPr>
            <a:r>
              <a:rPr lang="nl-NL" altLang="nl-NL" i="1" dirty="0">
                <a:solidFill>
                  <a:schemeClr val="tx2"/>
                </a:solidFill>
                <a:latin typeface="Calibri" pitchFamily="34" charset="0"/>
              </a:rPr>
              <a:t>Eigen niveau. Uitgaan van de behoefte van de sporter</a:t>
            </a:r>
          </a:p>
          <a:p>
            <a:pPr marL="514350" indent="-285750">
              <a:buFont typeface="Wingdings" panose="05000000000000000000" pitchFamily="2" charset="2"/>
              <a:buChar char="§"/>
              <a:defRPr/>
            </a:pPr>
            <a:r>
              <a:rPr lang="nl-NL" i="1" dirty="0">
                <a:solidFill>
                  <a:schemeClr val="tx2"/>
                </a:solidFill>
                <a:latin typeface="Calibri" pitchFamily="34" charset="0"/>
              </a:rPr>
              <a:t>Integratie en normalisatie.</a:t>
            </a:r>
          </a:p>
        </p:txBody>
      </p:sp>
      <p:sp>
        <p:nvSpPr>
          <p:cNvPr id="10" name="AutoShape 12"/>
          <p:cNvSpPr>
            <a:spLocks noChangeArrowheads="1"/>
          </p:cNvSpPr>
          <p:nvPr/>
        </p:nvSpPr>
        <p:spPr bwMode="auto">
          <a:xfrm>
            <a:off x="323850" y="5445224"/>
            <a:ext cx="8280400" cy="792163"/>
          </a:xfrm>
          <a:prstGeom prst="roundRect">
            <a:avLst>
              <a:gd name="adj" fmla="val 10523"/>
            </a:avLst>
          </a:prstGeom>
          <a:solidFill>
            <a:schemeClr val="accent1">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i="1" dirty="0">
                <a:solidFill>
                  <a:schemeClr val="bg1"/>
                </a:solidFill>
                <a:latin typeface="Calibri" pitchFamily="34" charset="0"/>
              </a:rPr>
              <a:t>‘Normaal waar het kan en speciaal waar het moet’</a:t>
            </a:r>
          </a:p>
        </p:txBody>
      </p:sp>
      <p:pic>
        <p:nvPicPr>
          <p:cNvPr id="8" name="Afbeelding 2" descr="Beschrijving: C:\Users\Siemon\AppData\Local\Microsoft\Windows\Temporary Internet Files\Content.Outlook\MACHMEOL\De Brug logo 7 cm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6934" y="135091"/>
            <a:ext cx="1584175" cy="825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1344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1115616" y="6291927"/>
            <a:ext cx="6192838" cy="360362"/>
          </a:xfrm>
          <a:prstGeom prst="roundRect">
            <a:avLst>
              <a:gd name="adj" fmla="val 20704"/>
            </a:avLst>
          </a:prstGeom>
          <a:solidFill>
            <a:schemeClr val="accent1">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i="1" dirty="0">
                <a:solidFill>
                  <a:schemeClr val="bg1"/>
                </a:solidFill>
                <a:latin typeface="Calibri" pitchFamily="34" charset="0"/>
                <a:ea typeface="MS PGothic" pitchFamily="34" charset="-128"/>
              </a:rPr>
              <a:t>‘De Brug gaat uit van de mogelijkheden.’</a:t>
            </a:r>
          </a:p>
        </p:txBody>
      </p:sp>
      <p:sp>
        <p:nvSpPr>
          <p:cNvPr id="5" name="AutoShape 3"/>
          <p:cNvSpPr>
            <a:spLocks noChangeArrowheads="1"/>
          </p:cNvSpPr>
          <p:nvPr/>
        </p:nvSpPr>
        <p:spPr bwMode="auto">
          <a:xfrm>
            <a:off x="250825" y="367507"/>
            <a:ext cx="6192838" cy="360362"/>
          </a:xfrm>
          <a:prstGeom prst="roundRect">
            <a:avLst>
              <a:gd name="adj" fmla="val 23787"/>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De Brug heeft een missie!</a:t>
            </a:r>
          </a:p>
        </p:txBody>
      </p:sp>
      <p:sp>
        <p:nvSpPr>
          <p:cNvPr id="2" name="Afgeronde rechthoek 1"/>
          <p:cNvSpPr/>
          <p:nvPr/>
        </p:nvSpPr>
        <p:spPr>
          <a:xfrm>
            <a:off x="244661" y="928901"/>
            <a:ext cx="8209607" cy="1131947"/>
          </a:xfrm>
          <a:prstGeom prst="round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i="1" dirty="0">
                <a:solidFill>
                  <a:schemeClr val="tx2">
                    <a:lumMod val="75000"/>
                  </a:schemeClr>
                </a:solidFill>
              </a:rPr>
              <a:t>De Brug is </a:t>
            </a:r>
            <a:r>
              <a:rPr lang="nl-NL" sz="2000" b="1" i="1" dirty="0">
                <a:solidFill>
                  <a:schemeClr val="tx2">
                    <a:lumMod val="75000"/>
                  </a:schemeClr>
                </a:solidFill>
              </a:rPr>
              <a:t>de </a:t>
            </a:r>
            <a:r>
              <a:rPr lang="nl-NL" sz="2000" i="1" dirty="0">
                <a:solidFill>
                  <a:schemeClr val="tx2">
                    <a:lumMod val="75000"/>
                  </a:schemeClr>
                </a:solidFill>
              </a:rPr>
              <a:t>organisatie voor sport, bewegen en vrijetijd(besteding) voor mensen met een verstandelijke beperking in de provincie Groningen en de kop van Drenthe.</a:t>
            </a:r>
          </a:p>
        </p:txBody>
      </p:sp>
      <p:sp>
        <p:nvSpPr>
          <p:cNvPr id="9" name="Afgeronde rechthoek 8"/>
          <p:cNvSpPr/>
          <p:nvPr/>
        </p:nvSpPr>
        <p:spPr>
          <a:xfrm>
            <a:off x="107231" y="2132856"/>
            <a:ext cx="8209607" cy="4104456"/>
          </a:xfrm>
          <a:prstGeom prst="round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Dit zie je door:</a:t>
            </a:r>
          </a:p>
          <a:p>
            <a:pPr marL="514350" indent="-285750">
              <a:buFont typeface="Wingdings" panose="05000000000000000000" pitchFamily="2" charset="2"/>
              <a:buChar char="§"/>
              <a:defRPr/>
            </a:pPr>
            <a:r>
              <a:rPr lang="nl-NL" altLang="nl-NL" i="1" dirty="0">
                <a:solidFill>
                  <a:schemeClr val="tx2"/>
                </a:solidFill>
                <a:latin typeface="Calibri" pitchFamily="34" charset="0"/>
              </a:rPr>
              <a:t>De Brug organiseert, ontwikkelt, initieert en stimuleert sport-, spel en vrijetijdsactiviteiten voor mensen met een verstandelijke beperking in Groningen en omstreken.</a:t>
            </a:r>
          </a:p>
          <a:p>
            <a:pPr marL="514350" indent="-285750">
              <a:buFont typeface="Wingdings" panose="05000000000000000000" pitchFamily="2" charset="2"/>
              <a:buChar char="§"/>
              <a:defRPr/>
            </a:pPr>
            <a:r>
              <a:rPr lang="nl-NL" altLang="nl-NL" i="1" dirty="0">
                <a:solidFill>
                  <a:schemeClr val="tx2"/>
                </a:solidFill>
                <a:latin typeface="Calibri" pitchFamily="34" charset="0"/>
              </a:rPr>
              <a:t>Goed passend, gepersonaliseerd en uitdagend aanbod voor een brede doelgroep.</a:t>
            </a:r>
          </a:p>
          <a:p>
            <a:pPr marL="514350" indent="-285750">
              <a:buFont typeface="Wingdings" panose="05000000000000000000" pitchFamily="2" charset="2"/>
              <a:buChar char="§"/>
              <a:defRPr/>
            </a:pPr>
            <a:r>
              <a:rPr lang="nl-NL" i="1" dirty="0">
                <a:solidFill>
                  <a:schemeClr val="tx2"/>
                </a:solidFill>
                <a:latin typeface="Calibri" pitchFamily="34" charset="0"/>
              </a:rPr>
              <a:t>We houden rekening met de mogelijkheden van mensen.</a:t>
            </a:r>
          </a:p>
          <a:p>
            <a:pPr marL="514350" indent="-285750">
              <a:buFont typeface="Wingdings" panose="05000000000000000000" pitchFamily="2" charset="2"/>
              <a:buChar char="§"/>
              <a:defRPr/>
            </a:pPr>
            <a:r>
              <a:rPr lang="nl-NL" i="1" dirty="0">
                <a:solidFill>
                  <a:schemeClr val="tx2"/>
                </a:solidFill>
                <a:latin typeface="Calibri" pitchFamily="34" charset="0"/>
              </a:rPr>
              <a:t>Er is voor iedereen wat: sport, spel en </a:t>
            </a:r>
            <a:r>
              <a:rPr lang="nl-NL" i="1" dirty="0" err="1">
                <a:solidFill>
                  <a:schemeClr val="tx2"/>
                </a:solidFill>
                <a:latin typeface="Calibri" pitchFamily="34" charset="0"/>
              </a:rPr>
              <a:t>vrijetijds</a:t>
            </a:r>
            <a:r>
              <a:rPr lang="nl-NL" i="1" dirty="0">
                <a:solidFill>
                  <a:schemeClr val="tx2"/>
                </a:solidFill>
                <a:latin typeface="Calibri" pitchFamily="34" charset="0"/>
              </a:rPr>
              <a:t>(besteding)</a:t>
            </a:r>
          </a:p>
          <a:p>
            <a:pPr marL="514350" indent="-285750">
              <a:buFont typeface="Wingdings" panose="05000000000000000000" pitchFamily="2" charset="2"/>
              <a:buChar char="§"/>
              <a:defRPr/>
            </a:pPr>
            <a:r>
              <a:rPr lang="nl-NL" i="1" dirty="0">
                <a:solidFill>
                  <a:schemeClr val="tx2"/>
                </a:solidFill>
                <a:latin typeface="Calibri" pitchFamily="34" charset="0"/>
              </a:rPr>
              <a:t>Elke deelnemer zit op de juiste (sport)plek.</a:t>
            </a:r>
          </a:p>
          <a:p>
            <a:pPr marL="514350" indent="-285750">
              <a:buFont typeface="Wingdings" panose="05000000000000000000" pitchFamily="2" charset="2"/>
              <a:buChar char="§"/>
              <a:defRPr/>
            </a:pPr>
            <a:r>
              <a:rPr lang="nl-NL" i="1" dirty="0">
                <a:solidFill>
                  <a:schemeClr val="tx2"/>
                </a:solidFill>
                <a:latin typeface="Calibri" pitchFamily="34" charset="0"/>
              </a:rPr>
              <a:t>Er zijn keuze mogelijkheden en dat bepaalt de deelnemer zelf.</a:t>
            </a:r>
          </a:p>
          <a:p>
            <a:pPr marL="514350" indent="-285750">
              <a:buFont typeface="Wingdings" panose="05000000000000000000" pitchFamily="2" charset="2"/>
              <a:buChar char="§"/>
              <a:defRPr/>
            </a:pPr>
            <a:r>
              <a:rPr lang="nl-NL" i="1" dirty="0">
                <a:solidFill>
                  <a:schemeClr val="tx2"/>
                </a:solidFill>
                <a:latin typeface="Calibri" pitchFamily="34" charset="0"/>
              </a:rPr>
              <a:t>De Brug is het overkoepelend orgaan, dienstverlener en verbinder voor alle aangesloten regio’s.</a:t>
            </a:r>
          </a:p>
          <a:p>
            <a:pPr marL="514350" indent="-285750">
              <a:buFont typeface="Wingdings" panose="05000000000000000000" pitchFamily="2" charset="2"/>
              <a:buChar char="§"/>
              <a:defRPr/>
            </a:pPr>
            <a:r>
              <a:rPr lang="nl-NL" i="1" dirty="0">
                <a:solidFill>
                  <a:schemeClr val="tx2"/>
                </a:solidFill>
                <a:latin typeface="Calibri" pitchFamily="34" charset="0"/>
              </a:rPr>
              <a:t>De Brug heeft een inspirerende rol m.b.t. de onbegrensde mogelijkheden van de gehandicaptensport.</a:t>
            </a:r>
          </a:p>
          <a:p>
            <a:pPr marL="514350" indent="-285750">
              <a:buFont typeface="Wingdings" panose="05000000000000000000" pitchFamily="2" charset="2"/>
              <a:buChar char="§"/>
              <a:defRPr/>
            </a:pPr>
            <a:endParaRPr lang="nl-NL" i="1" dirty="0">
              <a:solidFill>
                <a:schemeClr val="tx2"/>
              </a:solidFill>
              <a:latin typeface="Calibri" pitchFamily="34" charset="0"/>
            </a:endParaRPr>
          </a:p>
        </p:txBody>
      </p:sp>
      <p:pic>
        <p:nvPicPr>
          <p:cNvPr id="8" name="Afbeelding 2" descr="Beschrijving: C:\Users\Siemon\AppData\Local\Microsoft\Windows\Temporary Internet Files\Content.Outlook\MACHMEOL\De Brug logo 7 cm (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6934" y="135091"/>
            <a:ext cx="1584175" cy="701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3760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3"/>
          <p:cNvSpPr>
            <a:spLocks noChangeArrowheads="1"/>
          </p:cNvSpPr>
          <p:nvPr/>
        </p:nvSpPr>
        <p:spPr bwMode="auto">
          <a:xfrm>
            <a:off x="250824" y="367507"/>
            <a:ext cx="6555105" cy="360362"/>
          </a:xfrm>
          <a:prstGeom prst="roundRect">
            <a:avLst>
              <a:gd name="adj" fmla="val 23787"/>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Normaal waar het kan en speciaal waar het moet</a:t>
            </a:r>
          </a:p>
        </p:txBody>
      </p:sp>
      <p:sp>
        <p:nvSpPr>
          <p:cNvPr id="2" name="Afgeronde rechthoek 1"/>
          <p:cNvSpPr/>
          <p:nvPr/>
        </p:nvSpPr>
        <p:spPr>
          <a:xfrm>
            <a:off x="244661" y="1052736"/>
            <a:ext cx="8359589" cy="1800200"/>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2000" b="1" dirty="0">
                <a:solidFill>
                  <a:schemeClr val="tx2"/>
                </a:solidFill>
              </a:rPr>
              <a:t>Visie</a:t>
            </a:r>
          </a:p>
          <a:p>
            <a:r>
              <a:rPr lang="nl-NL" altLang="nl-NL" i="1" dirty="0">
                <a:solidFill>
                  <a:schemeClr val="tx2"/>
                </a:solidFill>
                <a:latin typeface="Calibri" pitchFamily="34" charset="0"/>
              </a:rPr>
              <a:t>De Brug maakt sport, bewegen en vrijetijd(</a:t>
            </a:r>
            <a:r>
              <a:rPr lang="nl-NL" altLang="nl-NL" i="1" dirty="0" err="1">
                <a:solidFill>
                  <a:schemeClr val="tx2"/>
                </a:solidFill>
                <a:latin typeface="Calibri" pitchFamily="34" charset="0"/>
              </a:rPr>
              <a:t>sbesteding</a:t>
            </a:r>
            <a:r>
              <a:rPr lang="nl-NL" altLang="nl-NL" i="1" dirty="0">
                <a:solidFill>
                  <a:schemeClr val="tx2"/>
                </a:solidFill>
                <a:latin typeface="Calibri" pitchFamily="34" charset="0"/>
              </a:rPr>
              <a:t>) voor iedereen toegankelijk, met voldoende mogelijkheden dicht bij huis, op elk niveau en afgestemd op de wensen  van de deelnemers. De Brug geeft inhoud aan een gezonde levensstijl en vrijetijdsbesteding, waarbij de deelnemer wordt uitgedaagd het beste uit zichzelf te halen. </a:t>
            </a:r>
          </a:p>
        </p:txBody>
      </p:sp>
      <p:sp>
        <p:nvSpPr>
          <p:cNvPr id="9" name="Afgeronde rechthoek 8"/>
          <p:cNvSpPr/>
          <p:nvPr/>
        </p:nvSpPr>
        <p:spPr>
          <a:xfrm>
            <a:off x="282155" y="2996953"/>
            <a:ext cx="8284599" cy="2212046"/>
          </a:xfrm>
          <a:prstGeom prst="round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Dit zie je door:</a:t>
            </a:r>
          </a:p>
          <a:p>
            <a:pPr marL="514350" indent="-285750">
              <a:buFont typeface="Wingdings" panose="05000000000000000000" pitchFamily="2" charset="2"/>
              <a:buChar char="§"/>
              <a:defRPr/>
            </a:pPr>
            <a:r>
              <a:rPr lang="nl-NL" i="1" dirty="0">
                <a:solidFill>
                  <a:schemeClr val="tx2"/>
                </a:solidFill>
                <a:latin typeface="Calibri" pitchFamily="34" charset="0"/>
              </a:rPr>
              <a:t>De Brug is het vangnet als organisatorische integratie ( G-sport) niet mogelijk is.</a:t>
            </a:r>
          </a:p>
          <a:p>
            <a:pPr marL="514350" indent="-285750">
              <a:buFont typeface="Wingdings" panose="05000000000000000000" pitchFamily="2" charset="2"/>
              <a:buChar char="§"/>
              <a:defRPr/>
            </a:pPr>
            <a:r>
              <a:rPr lang="nl-NL" i="1" dirty="0">
                <a:solidFill>
                  <a:schemeClr val="tx2"/>
                </a:solidFill>
                <a:latin typeface="Calibri" pitchFamily="34" charset="0"/>
              </a:rPr>
              <a:t>De Brug monitort de activiteiten en past het aanbod aan op de wensen van de deelnemers. </a:t>
            </a:r>
          </a:p>
          <a:p>
            <a:pPr marL="514350" indent="-285750">
              <a:buFont typeface="Wingdings" panose="05000000000000000000" pitchFamily="2" charset="2"/>
              <a:buChar char="§"/>
              <a:defRPr/>
            </a:pPr>
            <a:r>
              <a:rPr lang="nl-NL" i="1" dirty="0">
                <a:solidFill>
                  <a:schemeClr val="tx2"/>
                </a:solidFill>
                <a:latin typeface="Calibri" pitchFamily="34" charset="0"/>
              </a:rPr>
              <a:t>De Brug zorgt voor veiligheid in een vertrouwde omgeving.</a:t>
            </a:r>
          </a:p>
          <a:p>
            <a:pPr marL="514350" indent="-285750">
              <a:buFont typeface="Wingdings" panose="05000000000000000000" pitchFamily="2" charset="2"/>
              <a:buChar char="§"/>
              <a:defRPr/>
            </a:pPr>
            <a:r>
              <a:rPr lang="nl-NL" i="1" dirty="0">
                <a:solidFill>
                  <a:schemeClr val="tx2"/>
                </a:solidFill>
                <a:latin typeface="Calibri" pitchFamily="34" charset="0"/>
              </a:rPr>
              <a:t>Onze deelnemers zijn fit op: sociaal, emotioneel, mentaal en lichamelijk niveau.</a:t>
            </a:r>
          </a:p>
          <a:p>
            <a:pPr marL="514350" indent="-285750">
              <a:buFont typeface="Wingdings" panose="05000000000000000000" pitchFamily="2" charset="2"/>
              <a:buChar char="§"/>
              <a:defRPr/>
            </a:pPr>
            <a:endParaRPr lang="nl-NL" i="1" dirty="0">
              <a:solidFill>
                <a:schemeClr val="tx2"/>
              </a:solidFill>
              <a:latin typeface="Calibri" pitchFamily="34" charset="0"/>
            </a:endParaRPr>
          </a:p>
        </p:txBody>
      </p:sp>
      <p:sp>
        <p:nvSpPr>
          <p:cNvPr id="8" name="Afgeronde rechthoek 7"/>
          <p:cNvSpPr/>
          <p:nvPr/>
        </p:nvSpPr>
        <p:spPr>
          <a:xfrm>
            <a:off x="323528" y="5301208"/>
            <a:ext cx="8359589" cy="936104"/>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altLang="nl-NL" i="1" dirty="0">
                <a:solidFill>
                  <a:schemeClr val="tx2"/>
                </a:solidFill>
                <a:latin typeface="Calibri" pitchFamily="34" charset="0"/>
              </a:rPr>
              <a:t>De Brug biedt kansen en (gelijk)waardigheid. De Brug gaat succesvol om met talenten in een betekenisvolle omgeving. Voor De Brug geldt wat de deelnemer nodig heeft en niet wat de deelnemer heeft. Dit is het uitgangspunt van onze begeleiding. </a:t>
            </a:r>
          </a:p>
        </p:txBody>
      </p:sp>
      <p:pic>
        <p:nvPicPr>
          <p:cNvPr id="10" name="Afbeelding 2" descr="Beschrijving: C:\Users\Siemon\AppData\Local\Microsoft\Windows\Temporary Internet Files\Content.Outlook\MACHMEOL\De Brug logo 7 cm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15801"/>
            <a:ext cx="1662845" cy="792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0839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1253045" y="5661248"/>
            <a:ext cx="6192838" cy="792088"/>
          </a:xfrm>
          <a:prstGeom prst="roundRect">
            <a:avLst>
              <a:gd name="adj" fmla="val 20704"/>
            </a:avLst>
          </a:prstGeom>
          <a:solidFill>
            <a:schemeClr val="tx2"/>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i="1" dirty="0">
                <a:solidFill>
                  <a:schemeClr val="bg1"/>
                </a:solidFill>
                <a:latin typeface="Calibri" pitchFamily="34" charset="0"/>
                <a:ea typeface="MS PGothic" pitchFamily="34" charset="-128"/>
              </a:rPr>
              <a:t>‘Zonder De Brug was mijn dochter nooit gelukt </a:t>
            </a:r>
          </a:p>
          <a:p>
            <a:pPr algn="ctr" eaLnBrk="1" hangingPunct="1">
              <a:spcBef>
                <a:spcPct val="0"/>
              </a:spcBef>
              <a:buFontTx/>
              <a:buNone/>
            </a:pPr>
            <a:r>
              <a:rPr lang="nl-NL" altLang="nl-NL" sz="2400" b="1" i="1" dirty="0">
                <a:solidFill>
                  <a:schemeClr val="bg1"/>
                </a:solidFill>
                <a:latin typeface="Calibri" pitchFamily="34" charset="0"/>
                <a:ea typeface="MS PGothic" pitchFamily="34" charset="-128"/>
              </a:rPr>
              <a:t>om op dit niveau te komen’</a:t>
            </a:r>
          </a:p>
        </p:txBody>
      </p:sp>
      <p:sp>
        <p:nvSpPr>
          <p:cNvPr id="5" name="AutoShape 3"/>
          <p:cNvSpPr>
            <a:spLocks noChangeArrowheads="1"/>
          </p:cNvSpPr>
          <p:nvPr/>
        </p:nvSpPr>
        <p:spPr bwMode="auto">
          <a:xfrm>
            <a:off x="250825" y="367507"/>
            <a:ext cx="6192838" cy="360362"/>
          </a:xfrm>
          <a:prstGeom prst="roundRect">
            <a:avLst>
              <a:gd name="adj" fmla="val 23787"/>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De Brug is klaar voor de toekomst</a:t>
            </a:r>
          </a:p>
        </p:txBody>
      </p:sp>
      <p:sp>
        <p:nvSpPr>
          <p:cNvPr id="2" name="Afgeronde rechthoek 1"/>
          <p:cNvSpPr/>
          <p:nvPr/>
        </p:nvSpPr>
        <p:spPr>
          <a:xfrm>
            <a:off x="179512" y="908721"/>
            <a:ext cx="8209607" cy="1296144"/>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2000" b="1" dirty="0">
                <a:solidFill>
                  <a:schemeClr val="tx2"/>
                </a:solidFill>
              </a:rPr>
              <a:t>Merkbelofte</a:t>
            </a:r>
          </a:p>
          <a:p>
            <a:r>
              <a:rPr lang="nl-NL" i="1" dirty="0">
                <a:solidFill>
                  <a:schemeClr val="tx2">
                    <a:lumMod val="60000"/>
                    <a:lumOff val="40000"/>
                  </a:schemeClr>
                </a:solidFill>
              </a:rPr>
              <a:t>De Brug  biedt mensen met een verstandelijke beperking door middel van sport, bewegen en vrijetijd(</a:t>
            </a:r>
            <a:r>
              <a:rPr lang="nl-NL" i="1" dirty="0" err="1">
                <a:solidFill>
                  <a:schemeClr val="tx2">
                    <a:lumMod val="60000"/>
                    <a:lumOff val="40000"/>
                  </a:schemeClr>
                </a:solidFill>
              </a:rPr>
              <a:t>sbesteding</a:t>
            </a:r>
            <a:r>
              <a:rPr lang="nl-NL" i="1" dirty="0">
                <a:solidFill>
                  <a:schemeClr val="tx2">
                    <a:lumMod val="60000"/>
                    <a:lumOff val="40000"/>
                  </a:schemeClr>
                </a:solidFill>
              </a:rPr>
              <a:t>) de kans hun eigen waarde, zelfvertrouwen en gezonde levensstijl te verbeteren. </a:t>
            </a:r>
            <a:endParaRPr lang="nl-NL" dirty="0"/>
          </a:p>
        </p:txBody>
      </p:sp>
      <p:sp>
        <p:nvSpPr>
          <p:cNvPr id="9" name="Afgeronde rechthoek 8"/>
          <p:cNvSpPr/>
          <p:nvPr/>
        </p:nvSpPr>
        <p:spPr>
          <a:xfrm>
            <a:off x="235284" y="2348880"/>
            <a:ext cx="8209607" cy="3168352"/>
          </a:xfrm>
          <a:prstGeom prst="round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400" b="1" dirty="0">
                <a:solidFill>
                  <a:schemeClr val="tx2">
                    <a:lumMod val="60000"/>
                    <a:lumOff val="40000"/>
                  </a:schemeClr>
                </a:solidFill>
              </a:rPr>
              <a:t>Dit zie je door:</a:t>
            </a:r>
          </a:p>
          <a:p>
            <a:pPr marL="285750" indent="-285750">
              <a:buFont typeface="Arial" panose="020B0604020202020204" pitchFamily="34" charset="0"/>
              <a:buChar char="•"/>
            </a:pPr>
            <a:r>
              <a:rPr lang="nl-NL" sz="1400" dirty="0">
                <a:solidFill>
                  <a:schemeClr val="tx2">
                    <a:lumMod val="60000"/>
                    <a:lumOff val="40000"/>
                  </a:schemeClr>
                </a:solidFill>
              </a:rPr>
              <a:t>In de huidige participatiemaatschappij doen onze deelnemers er toe!</a:t>
            </a:r>
          </a:p>
          <a:p>
            <a:pPr marL="285750" indent="-285750">
              <a:buFont typeface="Arial" panose="020B0604020202020204" pitchFamily="34" charset="0"/>
              <a:buChar char="•"/>
            </a:pPr>
            <a:r>
              <a:rPr lang="nl-NL" sz="1400" dirty="0">
                <a:solidFill>
                  <a:schemeClr val="tx2">
                    <a:lumMod val="60000"/>
                    <a:lumOff val="40000"/>
                  </a:schemeClr>
                </a:solidFill>
              </a:rPr>
              <a:t> De gemeenten worden meer verantwoordelijk voor het welbevinden. Ook voor onze doelgroep. ( Wet Jeugdzorg, AWBZ, WMO en participatiewet). </a:t>
            </a:r>
          </a:p>
          <a:p>
            <a:pPr marL="285750" indent="-285750">
              <a:buFont typeface="Arial" panose="020B0604020202020204" pitchFamily="34" charset="0"/>
              <a:buChar char="•"/>
            </a:pPr>
            <a:r>
              <a:rPr lang="nl-NL" sz="1400" dirty="0">
                <a:solidFill>
                  <a:schemeClr val="tx2">
                    <a:lumMod val="60000"/>
                    <a:lumOff val="40000"/>
                  </a:schemeClr>
                </a:solidFill>
              </a:rPr>
              <a:t>We doen alles vrijwillig:  en we doen het samen! De Brug zorgt voor de verbinding. </a:t>
            </a:r>
          </a:p>
          <a:p>
            <a:pPr marL="285750" indent="-285750">
              <a:buFont typeface="Arial" panose="020B0604020202020204" pitchFamily="34" charset="0"/>
              <a:buChar char="•"/>
            </a:pPr>
            <a:r>
              <a:rPr lang="nl-NL" sz="1400" dirty="0">
                <a:solidFill>
                  <a:schemeClr val="tx2">
                    <a:lumMod val="60000"/>
                    <a:lumOff val="40000"/>
                  </a:schemeClr>
                </a:solidFill>
              </a:rPr>
              <a:t>We zijn  trots op onze deelnemers en vrijwilligers!</a:t>
            </a:r>
          </a:p>
          <a:p>
            <a:pPr marL="285750" indent="-285750">
              <a:buFont typeface="Arial" panose="020B0604020202020204" pitchFamily="34" charset="0"/>
              <a:buChar char="•"/>
            </a:pPr>
            <a:r>
              <a:rPr lang="nl-NL" sz="1400" dirty="0">
                <a:solidFill>
                  <a:schemeClr val="tx2">
                    <a:lumMod val="60000"/>
                    <a:lumOff val="40000"/>
                  </a:schemeClr>
                </a:solidFill>
              </a:rPr>
              <a:t>We creëren een betekenisvolle omgeving voor sport, bewegen en vrijetijdsbesteding.</a:t>
            </a:r>
          </a:p>
          <a:p>
            <a:pPr marL="285750" indent="-285750">
              <a:buFont typeface="Arial" panose="020B0604020202020204" pitchFamily="34" charset="0"/>
              <a:buChar char="•"/>
            </a:pPr>
            <a:r>
              <a:rPr lang="nl-NL" sz="1400" dirty="0">
                <a:solidFill>
                  <a:schemeClr val="tx2">
                    <a:lumMod val="60000"/>
                    <a:lumOff val="40000"/>
                  </a:schemeClr>
                </a:solidFill>
              </a:rPr>
              <a:t>We hebben in beeld hoeveel mensen met een verstandelijke beperking inactief zijn</a:t>
            </a:r>
          </a:p>
          <a:p>
            <a:pPr marL="285750" indent="-285750">
              <a:buFont typeface="Arial" panose="020B0604020202020204" pitchFamily="34" charset="0"/>
              <a:buChar char="•"/>
            </a:pPr>
            <a:r>
              <a:rPr lang="nl-NL" sz="1400" dirty="0">
                <a:solidFill>
                  <a:schemeClr val="tx2">
                    <a:lumMod val="60000"/>
                    <a:lumOff val="40000"/>
                  </a:schemeClr>
                </a:solidFill>
              </a:rPr>
              <a:t>Wij weten wat onze deelnemers nodig hebben. </a:t>
            </a:r>
          </a:p>
          <a:p>
            <a:pPr marL="285750" indent="-285750">
              <a:buFont typeface="Arial" panose="020B0604020202020204" pitchFamily="34" charset="0"/>
              <a:buChar char="•"/>
            </a:pPr>
            <a:r>
              <a:rPr lang="nl-NL" sz="1400" dirty="0">
                <a:solidFill>
                  <a:schemeClr val="tx2">
                    <a:lumMod val="60000"/>
                    <a:lumOff val="40000"/>
                  </a:schemeClr>
                </a:solidFill>
              </a:rPr>
              <a:t>We geven de mogelijkheid onze deelnemers zich te identificeren met succes, kracht en waardigheid.</a:t>
            </a:r>
          </a:p>
          <a:p>
            <a:pPr marL="285750" indent="-285750">
              <a:buFont typeface="Arial" panose="020B0604020202020204" pitchFamily="34" charset="0"/>
              <a:buChar char="•"/>
            </a:pPr>
            <a:r>
              <a:rPr lang="nl-NL" sz="1400" dirty="0">
                <a:solidFill>
                  <a:schemeClr val="tx2">
                    <a:lumMod val="60000"/>
                    <a:lumOff val="40000"/>
                  </a:schemeClr>
                </a:solidFill>
              </a:rPr>
              <a:t>We bieden een inspirerende, vertrouwde en fijne ontmoetingsplek.</a:t>
            </a:r>
          </a:p>
          <a:p>
            <a:pPr marL="285750" indent="-285750">
              <a:buFont typeface="Arial" panose="020B0604020202020204" pitchFamily="34" charset="0"/>
              <a:buChar char="•"/>
            </a:pPr>
            <a:r>
              <a:rPr lang="nl-NL" sz="1400" dirty="0">
                <a:solidFill>
                  <a:schemeClr val="tx2">
                    <a:lumMod val="60000"/>
                    <a:lumOff val="40000"/>
                  </a:schemeClr>
                </a:solidFill>
              </a:rPr>
              <a:t>Onze deelnemers voelen zich onderdeel van een ‘club’ waar ze er toe doen.</a:t>
            </a:r>
          </a:p>
          <a:p>
            <a:pPr marL="285750" indent="-285750">
              <a:buFont typeface="Arial" panose="020B0604020202020204" pitchFamily="34" charset="0"/>
              <a:buChar char="•"/>
            </a:pPr>
            <a:r>
              <a:rPr lang="nl-NL" sz="1400" dirty="0">
                <a:solidFill>
                  <a:schemeClr val="tx2">
                    <a:lumMod val="60000"/>
                    <a:lumOff val="40000"/>
                  </a:schemeClr>
                </a:solidFill>
              </a:rPr>
              <a:t>We laten onze deelnemers voelen hoe het is om een prestatie te leveren waar ze trots op zijn en waarbij ze gebruik maken van hun talenten.</a:t>
            </a:r>
          </a:p>
          <a:p>
            <a:pPr marL="285750" indent="-285750">
              <a:buFont typeface="Arial" panose="020B0604020202020204" pitchFamily="34" charset="0"/>
              <a:buChar char="•"/>
            </a:pPr>
            <a:endParaRPr lang="nl-NL" sz="1400" dirty="0">
              <a:solidFill>
                <a:schemeClr val="tx1"/>
              </a:solidFill>
            </a:endParaRPr>
          </a:p>
          <a:p>
            <a:pPr marL="514350" indent="-285750">
              <a:buFont typeface="Wingdings" panose="05000000000000000000" pitchFamily="2" charset="2"/>
              <a:buChar char="§"/>
              <a:defRPr/>
            </a:pPr>
            <a:endParaRPr lang="nl-NL" i="1" dirty="0">
              <a:solidFill>
                <a:schemeClr val="tx1"/>
              </a:solidFill>
              <a:latin typeface="Calibri" pitchFamily="34" charset="0"/>
            </a:endParaRPr>
          </a:p>
        </p:txBody>
      </p:sp>
      <p:pic>
        <p:nvPicPr>
          <p:cNvPr id="8" name="Afbeelding 2" descr="Beschrijving: C:\Users\Siemon\AppData\Local\Microsoft\Windows\Temporary Internet Files\Content.Outlook\MACHMEOL\De Brug logo 7 cm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15801"/>
            <a:ext cx="1662845" cy="792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955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50825" y="115888"/>
            <a:ext cx="6192838" cy="360362"/>
          </a:xfrm>
          <a:prstGeom prst="roundRect">
            <a:avLst>
              <a:gd name="adj" fmla="val 20704"/>
            </a:avLst>
          </a:prstGeom>
          <a:solidFill>
            <a:schemeClr val="tx2"/>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Waarden </a:t>
            </a:r>
          </a:p>
        </p:txBody>
      </p:sp>
      <p:sp>
        <p:nvSpPr>
          <p:cNvPr id="5" name="AutoShape 3"/>
          <p:cNvSpPr>
            <a:spLocks noChangeArrowheads="1"/>
          </p:cNvSpPr>
          <p:nvPr/>
        </p:nvSpPr>
        <p:spPr bwMode="auto">
          <a:xfrm>
            <a:off x="250825" y="547688"/>
            <a:ext cx="6192838" cy="360362"/>
          </a:xfrm>
          <a:prstGeom prst="roundRect">
            <a:avLst>
              <a:gd name="adj" fmla="val 23787"/>
            </a:avLst>
          </a:prstGeom>
          <a:solidFill>
            <a:schemeClr val="accent1">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De Brug ……………</a:t>
            </a:r>
          </a:p>
        </p:txBody>
      </p:sp>
      <p:sp>
        <p:nvSpPr>
          <p:cNvPr id="2" name="Afgeronde rechthoek 1"/>
          <p:cNvSpPr/>
          <p:nvPr/>
        </p:nvSpPr>
        <p:spPr>
          <a:xfrm>
            <a:off x="394840" y="1441411"/>
            <a:ext cx="3673104" cy="3634761"/>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Kernwaarden</a:t>
            </a:r>
          </a:p>
          <a:p>
            <a:endParaRPr lang="nl-NL" sz="2000" b="1" dirty="0">
              <a:solidFill>
                <a:schemeClr val="tx2"/>
              </a:solidFill>
            </a:endParaRPr>
          </a:p>
          <a:p>
            <a:endParaRPr lang="nl-NL" sz="2000" b="1" dirty="0">
              <a:solidFill>
                <a:schemeClr val="tx2"/>
              </a:solidFill>
            </a:endParaRPr>
          </a:p>
          <a:p>
            <a:pPr marL="514350" indent="-285750">
              <a:buFont typeface="Wingdings" panose="05000000000000000000" pitchFamily="2" charset="2"/>
              <a:buChar char="§"/>
              <a:defRPr/>
            </a:pPr>
            <a:r>
              <a:rPr lang="nl-NL" altLang="nl-NL" i="1" dirty="0">
                <a:solidFill>
                  <a:schemeClr val="tx2"/>
                </a:solidFill>
                <a:latin typeface="Calibri" pitchFamily="34" charset="0"/>
              </a:rPr>
              <a:t> Meedoen (is gemakkelijk)  </a:t>
            </a:r>
          </a:p>
          <a:p>
            <a:pPr marL="514350" indent="-285750">
              <a:buFont typeface="Wingdings" panose="05000000000000000000" pitchFamily="2" charset="2"/>
              <a:buChar char="§"/>
              <a:defRPr/>
            </a:pPr>
            <a:r>
              <a:rPr lang="nl-NL" altLang="nl-NL" i="1" dirty="0">
                <a:solidFill>
                  <a:schemeClr val="tx2"/>
                </a:solidFill>
                <a:latin typeface="Calibri" pitchFamily="34" charset="0"/>
              </a:rPr>
              <a:t> Inclusief </a:t>
            </a:r>
          </a:p>
          <a:p>
            <a:pPr marL="514350" indent="-285750">
              <a:buFont typeface="Wingdings" panose="05000000000000000000" pitchFamily="2" charset="2"/>
              <a:buChar char="§"/>
              <a:defRPr/>
            </a:pPr>
            <a:r>
              <a:rPr lang="nl-NL" altLang="nl-NL" i="1" dirty="0">
                <a:solidFill>
                  <a:schemeClr val="tx2"/>
                </a:solidFill>
                <a:latin typeface="Calibri" pitchFamily="34" charset="0"/>
              </a:rPr>
              <a:t>Gezondheid</a:t>
            </a:r>
          </a:p>
          <a:p>
            <a:pPr marL="514350" indent="-285750">
              <a:buFont typeface="Wingdings" panose="05000000000000000000" pitchFamily="2" charset="2"/>
              <a:buChar char="§"/>
              <a:defRPr/>
            </a:pPr>
            <a:r>
              <a:rPr lang="nl-NL" altLang="nl-NL" i="1" dirty="0">
                <a:solidFill>
                  <a:schemeClr val="tx2"/>
                </a:solidFill>
                <a:latin typeface="Calibri" pitchFamily="34" charset="0"/>
              </a:rPr>
              <a:t>Onbeperkt (mogelijkheden)</a:t>
            </a:r>
          </a:p>
          <a:p>
            <a:pPr marL="514350" indent="-285750">
              <a:buFont typeface="Wingdings" panose="05000000000000000000" pitchFamily="2" charset="2"/>
              <a:buChar char="§"/>
              <a:defRPr/>
            </a:pPr>
            <a:r>
              <a:rPr lang="nl-NL" altLang="nl-NL" i="1" dirty="0">
                <a:solidFill>
                  <a:schemeClr val="tx2"/>
                </a:solidFill>
                <a:latin typeface="Calibri" pitchFamily="34" charset="0"/>
              </a:rPr>
              <a:t>Verbinden</a:t>
            </a:r>
          </a:p>
          <a:p>
            <a:pPr marL="514350" indent="-285750">
              <a:buFont typeface="Wingdings" panose="05000000000000000000" pitchFamily="2" charset="2"/>
              <a:buChar char="§"/>
              <a:defRPr/>
            </a:pPr>
            <a:r>
              <a:rPr lang="nl-NL" altLang="nl-NL" i="1" dirty="0">
                <a:solidFill>
                  <a:schemeClr val="tx2"/>
                </a:solidFill>
                <a:latin typeface="Calibri" pitchFamily="34" charset="0"/>
              </a:rPr>
              <a:t>Dichtbij   </a:t>
            </a:r>
          </a:p>
          <a:p>
            <a:pPr marL="514350" indent="-285750">
              <a:buFont typeface="Wingdings" panose="05000000000000000000" pitchFamily="2" charset="2"/>
              <a:buChar char="§"/>
              <a:defRPr/>
            </a:pPr>
            <a:r>
              <a:rPr lang="nl-NL" altLang="nl-NL" i="1" dirty="0">
                <a:solidFill>
                  <a:schemeClr val="tx2"/>
                </a:solidFill>
                <a:latin typeface="Calibri" pitchFamily="34" charset="0"/>
              </a:rPr>
              <a:t>Eigenwaarde </a:t>
            </a:r>
          </a:p>
          <a:p>
            <a:pPr marL="514350" indent="-285750">
              <a:buFont typeface="Wingdings" panose="05000000000000000000" pitchFamily="2" charset="2"/>
              <a:buChar char="§"/>
              <a:defRPr/>
            </a:pPr>
            <a:r>
              <a:rPr lang="nl-NL" altLang="nl-NL" i="1" dirty="0">
                <a:solidFill>
                  <a:schemeClr val="tx2"/>
                </a:solidFill>
                <a:latin typeface="Calibri" pitchFamily="34" charset="0"/>
              </a:rPr>
              <a:t>Zelfbewust </a:t>
            </a:r>
          </a:p>
          <a:p>
            <a:pPr marL="228600">
              <a:defRPr/>
            </a:pPr>
            <a:endParaRPr lang="nl-NL" altLang="nl-NL" i="1" dirty="0">
              <a:solidFill>
                <a:schemeClr val="tx2"/>
              </a:solidFill>
              <a:latin typeface="Calibri" pitchFamily="34" charset="0"/>
            </a:endParaRPr>
          </a:p>
          <a:p>
            <a:pPr marL="228600">
              <a:defRPr/>
            </a:pPr>
            <a:endParaRPr lang="nl-NL" dirty="0"/>
          </a:p>
        </p:txBody>
      </p:sp>
      <p:pic>
        <p:nvPicPr>
          <p:cNvPr id="8" name="Afbeelding 2" descr="Beschrijving: C:\Users\Siemon\AppData\Local\Microsoft\Windows\Temporary Internet Files\Content.Outlook\MACHMEOL\De Brug logo 7 cm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212998"/>
            <a:ext cx="1728192" cy="983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3760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50825" y="115888"/>
            <a:ext cx="6192838" cy="360362"/>
          </a:xfrm>
          <a:prstGeom prst="roundRect">
            <a:avLst>
              <a:gd name="adj" fmla="val 20704"/>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Ambities</a:t>
            </a:r>
          </a:p>
        </p:txBody>
      </p:sp>
      <p:sp>
        <p:nvSpPr>
          <p:cNvPr id="5" name="AutoShape 3"/>
          <p:cNvSpPr>
            <a:spLocks noChangeArrowheads="1"/>
          </p:cNvSpPr>
          <p:nvPr/>
        </p:nvSpPr>
        <p:spPr bwMode="auto">
          <a:xfrm>
            <a:off x="250825" y="547688"/>
            <a:ext cx="6192838" cy="360362"/>
          </a:xfrm>
          <a:prstGeom prst="roundRect">
            <a:avLst>
              <a:gd name="adj" fmla="val 23787"/>
            </a:avLst>
          </a:prstGeom>
          <a:solidFill>
            <a:schemeClr val="accent1">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Uitgaande van de deelnemers</a:t>
            </a:r>
          </a:p>
        </p:txBody>
      </p:sp>
      <p:sp>
        <p:nvSpPr>
          <p:cNvPr id="2" name="Afgeronde rechthoek 1"/>
          <p:cNvSpPr/>
          <p:nvPr/>
        </p:nvSpPr>
        <p:spPr>
          <a:xfrm>
            <a:off x="394643" y="1556792"/>
            <a:ext cx="8209607" cy="3346729"/>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Dit betekent voor deelnemers:</a:t>
            </a:r>
          </a:p>
          <a:p>
            <a:pPr marL="514350" indent="-285750">
              <a:buFont typeface="Wingdings" panose="05000000000000000000" pitchFamily="2" charset="2"/>
              <a:buChar char="§"/>
              <a:defRPr/>
            </a:pPr>
            <a:r>
              <a:rPr lang="nl-NL" altLang="nl-NL" i="1" dirty="0">
                <a:solidFill>
                  <a:schemeClr val="tx2"/>
                </a:solidFill>
                <a:latin typeface="Calibri" pitchFamily="34" charset="0"/>
              </a:rPr>
              <a:t>Iedere deelnemer verdient het allerbeste aanbod.</a:t>
            </a:r>
          </a:p>
          <a:p>
            <a:pPr marL="514350" indent="-285750">
              <a:buFont typeface="Wingdings" panose="05000000000000000000" pitchFamily="2" charset="2"/>
              <a:buChar char="§"/>
              <a:defRPr/>
            </a:pPr>
            <a:r>
              <a:rPr lang="nl-NL" altLang="nl-NL" i="1" dirty="0">
                <a:solidFill>
                  <a:schemeClr val="tx2"/>
                </a:solidFill>
                <a:latin typeface="Calibri" pitchFamily="34" charset="0"/>
              </a:rPr>
              <a:t>Sport, bewegen en vrijetijdsbesteding dat aansluit bij de individuele behoeften, talent stimuleert en kansen vergroot.</a:t>
            </a:r>
          </a:p>
          <a:p>
            <a:pPr marL="514350" indent="-285750">
              <a:buFont typeface="Wingdings" panose="05000000000000000000" pitchFamily="2" charset="2"/>
              <a:buChar char="§"/>
              <a:defRPr/>
            </a:pPr>
            <a:r>
              <a:rPr lang="nl-NL" altLang="nl-NL" i="1" dirty="0">
                <a:solidFill>
                  <a:schemeClr val="tx2"/>
                </a:solidFill>
                <a:latin typeface="Calibri" pitchFamily="34" charset="0"/>
              </a:rPr>
              <a:t>Er wordt maatwerk geleverd aansluitend bij talenten, behoeften en mogelijkheden van  de deelnemers in hun persoonlijkheidsontwikkeling.</a:t>
            </a:r>
          </a:p>
          <a:p>
            <a:pPr marL="514350" indent="-285750">
              <a:buFont typeface="Wingdings" panose="05000000000000000000" pitchFamily="2" charset="2"/>
              <a:buChar char="§"/>
              <a:defRPr/>
            </a:pPr>
            <a:r>
              <a:rPr lang="nl-NL" altLang="nl-NL" i="1" dirty="0">
                <a:solidFill>
                  <a:schemeClr val="tx2"/>
                </a:solidFill>
                <a:latin typeface="Calibri" pitchFamily="34" charset="0"/>
              </a:rPr>
              <a:t>We verhogen de (sport)participatie van mensen met een verstandelijke beperking.</a:t>
            </a:r>
          </a:p>
          <a:p>
            <a:pPr marL="514350" indent="-285750">
              <a:buFont typeface="Wingdings" panose="05000000000000000000" pitchFamily="2" charset="2"/>
              <a:buChar char="§"/>
              <a:defRPr/>
            </a:pPr>
            <a:r>
              <a:rPr lang="nl-NL" altLang="nl-NL" i="1" dirty="0">
                <a:solidFill>
                  <a:schemeClr val="tx2"/>
                </a:solidFill>
                <a:latin typeface="Calibri" pitchFamily="34" charset="0"/>
              </a:rPr>
              <a:t>We bieden een veilig (sport)klimaat!</a:t>
            </a:r>
          </a:p>
          <a:p>
            <a:pPr marL="514350" indent="-285750">
              <a:buFont typeface="Wingdings" panose="05000000000000000000" pitchFamily="2" charset="2"/>
              <a:buChar char="§"/>
              <a:defRPr/>
            </a:pPr>
            <a:endParaRPr lang="nl-NL" altLang="nl-NL" i="1" dirty="0">
              <a:latin typeface="Calibri" pitchFamily="34" charset="0"/>
            </a:endParaRPr>
          </a:p>
        </p:txBody>
      </p:sp>
      <p:pic>
        <p:nvPicPr>
          <p:cNvPr id="6" name="Afbeelding 2" descr="Beschrijving: C:\Users\Siemon\AppData\Local\Microsoft\Windows\Temporary Internet Files\Content.Outlook\MACHMEOL\De Brug logo 7 cm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6934" y="135091"/>
            <a:ext cx="1584175" cy="825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6164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50825" y="115888"/>
            <a:ext cx="6192838" cy="360362"/>
          </a:xfrm>
          <a:prstGeom prst="roundRect">
            <a:avLst>
              <a:gd name="adj" fmla="val 20704"/>
            </a:avLst>
          </a:prstGeom>
          <a:solidFill>
            <a:schemeClr val="tx2">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Ambities</a:t>
            </a:r>
          </a:p>
        </p:txBody>
      </p:sp>
      <p:sp>
        <p:nvSpPr>
          <p:cNvPr id="5" name="AutoShape 3"/>
          <p:cNvSpPr>
            <a:spLocks noChangeArrowheads="1"/>
          </p:cNvSpPr>
          <p:nvPr/>
        </p:nvSpPr>
        <p:spPr bwMode="auto">
          <a:xfrm>
            <a:off x="250825" y="520548"/>
            <a:ext cx="6192838" cy="360362"/>
          </a:xfrm>
          <a:prstGeom prst="roundRect">
            <a:avLst>
              <a:gd name="adj" fmla="val 23787"/>
            </a:avLst>
          </a:prstGeom>
          <a:solidFill>
            <a:schemeClr val="accent1">
              <a:lumMod val="60000"/>
              <a:lumOff val="40000"/>
            </a:schemeClr>
          </a:solidFill>
          <a:ln>
            <a:noFill/>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nl-NL" altLang="nl-NL" sz="2400" b="1" dirty="0">
                <a:solidFill>
                  <a:schemeClr val="bg1"/>
                </a:solidFill>
                <a:latin typeface="Calibri" pitchFamily="34" charset="0"/>
                <a:ea typeface="MS PGothic" pitchFamily="34" charset="-128"/>
              </a:rPr>
              <a:t>Uitgaande van de vrijwilliger</a:t>
            </a:r>
          </a:p>
        </p:txBody>
      </p:sp>
      <p:sp>
        <p:nvSpPr>
          <p:cNvPr id="11" name="Afgeronde rechthoek 10"/>
          <p:cNvSpPr/>
          <p:nvPr/>
        </p:nvSpPr>
        <p:spPr>
          <a:xfrm>
            <a:off x="275944" y="1484784"/>
            <a:ext cx="8209607" cy="3600400"/>
          </a:xfrm>
          <a:prstGeom prst="round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2000" b="1" dirty="0">
                <a:solidFill>
                  <a:schemeClr val="tx2"/>
                </a:solidFill>
              </a:rPr>
              <a:t>Dit betekent voor de vrijwilliger:</a:t>
            </a:r>
          </a:p>
          <a:p>
            <a:pPr marL="514350" indent="-285750">
              <a:buFont typeface="Wingdings" panose="05000000000000000000" pitchFamily="2" charset="2"/>
              <a:buChar char="§"/>
              <a:defRPr/>
            </a:pPr>
            <a:r>
              <a:rPr lang="nl-NL" i="1" dirty="0">
                <a:solidFill>
                  <a:schemeClr val="tx2"/>
                </a:solidFill>
                <a:latin typeface="Calibri" pitchFamily="34" charset="0"/>
              </a:rPr>
              <a:t>Vrijwillig is niet vrijblijvend.</a:t>
            </a:r>
          </a:p>
          <a:p>
            <a:pPr marL="514350" indent="-285750">
              <a:buFont typeface="Wingdings" panose="05000000000000000000" pitchFamily="2" charset="2"/>
              <a:buChar char="§"/>
              <a:defRPr/>
            </a:pPr>
            <a:r>
              <a:rPr lang="nl-NL" i="1" dirty="0">
                <a:solidFill>
                  <a:schemeClr val="tx2"/>
                </a:solidFill>
                <a:latin typeface="Calibri" pitchFamily="34" charset="0"/>
              </a:rPr>
              <a:t>Elke vrijwilliger heeft een Verklaring Omtrent Gedrag (VOG).</a:t>
            </a:r>
          </a:p>
          <a:p>
            <a:pPr marL="514350" indent="-285750">
              <a:buFont typeface="Wingdings" panose="05000000000000000000" pitchFamily="2" charset="2"/>
              <a:buChar char="§"/>
              <a:defRPr/>
            </a:pPr>
            <a:r>
              <a:rPr lang="nl-NL" i="1" dirty="0">
                <a:solidFill>
                  <a:schemeClr val="tx2"/>
                </a:solidFill>
                <a:latin typeface="Calibri" pitchFamily="34" charset="0"/>
              </a:rPr>
              <a:t>Een proactieve rol in de participatiesamenleving. </a:t>
            </a:r>
          </a:p>
          <a:p>
            <a:pPr marL="514350" indent="-285750">
              <a:buFont typeface="Wingdings" panose="05000000000000000000" pitchFamily="2" charset="2"/>
              <a:buChar char="§"/>
              <a:defRPr/>
            </a:pPr>
            <a:r>
              <a:rPr lang="nl-NL" i="1" dirty="0">
                <a:solidFill>
                  <a:schemeClr val="tx2"/>
                </a:solidFill>
                <a:latin typeface="Calibri" pitchFamily="34" charset="0"/>
              </a:rPr>
              <a:t>We hebben deskundig sporttechnisch kader.</a:t>
            </a:r>
          </a:p>
          <a:p>
            <a:pPr marL="514350" indent="-285750">
              <a:buFont typeface="Wingdings" panose="05000000000000000000" pitchFamily="2" charset="2"/>
              <a:buChar char="§"/>
              <a:defRPr/>
            </a:pPr>
            <a:r>
              <a:rPr lang="nl-NL" i="1" dirty="0">
                <a:solidFill>
                  <a:schemeClr val="tx2"/>
                </a:solidFill>
                <a:latin typeface="Calibri" pitchFamily="34" charset="0"/>
              </a:rPr>
              <a:t>We werken continu aan het professionaliseren van de vrijwilligers (en bestuursleden) door met hen in gesprek te gaan over hun rollen en taken en deskundigheidsbevordering. </a:t>
            </a:r>
          </a:p>
          <a:p>
            <a:pPr marL="514350" indent="-285750">
              <a:buFont typeface="Wingdings" panose="05000000000000000000" pitchFamily="2" charset="2"/>
              <a:buChar char="§"/>
              <a:defRPr/>
            </a:pPr>
            <a:r>
              <a:rPr lang="nl-NL" i="1" dirty="0">
                <a:solidFill>
                  <a:schemeClr val="tx2"/>
                </a:solidFill>
                <a:latin typeface="Calibri" pitchFamily="34" charset="0"/>
              </a:rPr>
              <a:t>We bieden (doelgerichte) cursussen en modules voor de begeleiding of bestuurstaken. </a:t>
            </a:r>
          </a:p>
        </p:txBody>
      </p:sp>
      <p:pic>
        <p:nvPicPr>
          <p:cNvPr id="6" name="Afbeelding 2" descr="Beschrijving: C:\Users\Siemon\AppData\Local\Microsoft\Windows\Temporary Internet Files\Content.Outlook\MACHMEOL\De Brug logo 7 cm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115801"/>
            <a:ext cx="1944216" cy="122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1911435"/>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4F9B869EE4DE146B63370976F72680C" ma:contentTypeVersion="0" ma:contentTypeDescription="Een nieuw document maken." ma:contentTypeScope="" ma:versionID="f76cf9031cfb4919cb3062847c33e7c8">
  <xsd:schema xmlns:xsd="http://www.w3.org/2001/XMLSchema" xmlns:xs="http://www.w3.org/2001/XMLSchema" xmlns:p="http://schemas.microsoft.com/office/2006/metadata/properties" targetNamespace="http://schemas.microsoft.com/office/2006/metadata/properties" ma:root="true" ma:fieldsID="6d60c6104120e55c5e43293245e1dd5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241656-9B09-40C0-AA46-86326984CE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69AF6454-0B76-4F43-A818-E9C6D4F3C0B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208932F1-E10D-403D-AFC1-46DFE58DF8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514</TotalTime>
  <Words>1317</Words>
  <Application>Microsoft Office PowerPoint</Application>
  <PresentationFormat>Diavoorstelling (4:3)</PresentationFormat>
  <Paragraphs>155</Paragraphs>
  <Slides>12</Slides>
  <Notes>2</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12</vt:i4>
      </vt:variant>
    </vt:vector>
  </HeadingPairs>
  <TitlesOfParts>
    <vt:vector size="16" baseType="lpstr">
      <vt:lpstr>Arial</vt:lpstr>
      <vt:lpstr>Calibri</vt:lpstr>
      <vt:lpstr>Wingdings</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Tjitske Hijden</dc:creator>
  <cp:lastModifiedBy>Siemon van der Wal</cp:lastModifiedBy>
  <cp:revision>77</cp:revision>
  <cp:lastPrinted>2022-02-20T15:26:51Z</cp:lastPrinted>
  <dcterms:created xsi:type="dcterms:W3CDTF">2014-10-31T07:53:00Z</dcterms:created>
  <dcterms:modified xsi:type="dcterms:W3CDTF">2026-04-25T13:15:45Z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0x01010084F9B869EE4DE146B63370976F72680C</vt:lpwstr>
  </property>
</Properties>
</file>